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78" r:id="rId7"/>
    <p:sldId id="260" r:id="rId8"/>
    <p:sldId id="261" r:id="rId9"/>
    <p:sldId id="262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798A5-DF57-4799-9214-46F7D0886AC4}" type="datetimeFigureOut">
              <a:rPr kumimoji="1" lang="ja-JP" altLang="en-US" smtClean="0"/>
              <a:pPr/>
              <a:t>2011/3/3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9C05-10AA-406F-A931-B4722C8738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8C8F-9621-4879-80A4-AB0546A587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ATLAS small wheels and muon trigger upgrade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2528900"/>
            <a:ext cx="8136904" cy="370841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Osamu Sasaki</a:t>
            </a:r>
          </a:p>
          <a:p>
            <a:r>
              <a:rPr lang="en-US" altLang="ja-JP" sz="2800" dirty="0" smtClean="0"/>
              <a:t>High Energy Accelerator Research Organization </a:t>
            </a:r>
            <a:r>
              <a:rPr kumimoji="1" lang="en-US" altLang="ja-JP" sz="2800" dirty="0" smtClean="0"/>
              <a:t>(KEK)</a:t>
            </a:r>
          </a:p>
          <a:p>
            <a:endParaRPr kumimoji="1" lang="en-US" altLang="ja-JP" sz="2800" dirty="0" smtClean="0"/>
          </a:p>
          <a:p>
            <a:r>
              <a:rPr lang="en-US" altLang="ja-JP" sz="2400" dirty="0" smtClean="0"/>
              <a:t>INPUTS from</a:t>
            </a:r>
          </a:p>
          <a:p>
            <a:r>
              <a:rPr lang="en-US" altLang="ja-JP" sz="2400" dirty="0" smtClean="0"/>
              <a:t>RPC : </a:t>
            </a:r>
            <a:r>
              <a:rPr lang="en-US" altLang="ja-JP" sz="2400" dirty="0" err="1" smtClean="0"/>
              <a:t>S.Veneziano</a:t>
            </a:r>
            <a:endParaRPr lang="en-US" altLang="ja-JP" sz="2400" dirty="0" smtClean="0"/>
          </a:p>
          <a:p>
            <a:r>
              <a:rPr kumimoji="1" lang="en-US" altLang="ja-JP" sz="2400" dirty="0" err="1" smtClean="0"/>
              <a:t>sTGC</a:t>
            </a:r>
            <a:r>
              <a:rPr kumimoji="1" lang="en-US" altLang="ja-JP" sz="2400" dirty="0" smtClean="0"/>
              <a:t> : </a:t>
            </a:r>
            <a:r>
              <a:rPr kumimoji="1" lang="en-US" altLang="ja-JP" sz="2400" dirty="0" err="1" smtClean="0"/>
              <a:t>N.Lupu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/>
              <a:t>G.Mikenberg</a:t>
            </a:r>
            <a:endParaRPr kumimoji="1" lang="en-US" altLang="ja-JP" sz="2400" dirty="0" smtClean="0"/>
          </a:p>
          <a:p>
            <a:r>
              <a:rPr lang="en-US" altLang="ja-JP" sz="2400" dirty="0" err="1" smtClean="0"/>
              <a:t>mMegas</a:t>
            </a:r>
            <a:r>
              <a:rPr lang="en-US" altLang="ja-JP" sz="2400" dirty="0" smtClean="0"/>
              <a:t> : </a:t>
            </a:r>
            <a:r>
              <a:rPr lang="en-US" altLang="ja-JP" sz="2400" dirty="0" err="1" smtClean="0"/>
              <a:t>V.Polychronakos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MDT : </a:t>
            </a:r>
            <a:r>
              <a:rPr kumimoji="1" lang="en-US" altLang="ja-JP" sz="2400" dirty="0" err="1" smtClean="0"/>
              <a:t>R.Richter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 err="1" smtClean="0"/>
              <a:t>O.Sasaki</a:t>
            </a:r>
            <a:endParaRPr kumimoji="1" lang="en-US" altLang="ja-JP" sz="2400" dirty="0" smtClean="0"/>
          </a:p>
          <a:p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ACES 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TextBox 4"/>
          <p:cNvSpPr txBox="1"/>
          <p:nvPr/>
        </p:nvSpPr>
        <p:spPr>
          <a:xfrm>
            <a:off x="1691680" y="40466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TDC  BLOCK  DIAGRAM  ( CONCEPT WHICH WORKS)</a:t>
            </a:r>
            <a:endParaRPr lang="en-US" sz="2400" b="1" dirty="0"/>
          </a:p>
        </p:txBody>
      </p:sp>
      <p:sp>
        <p:nvSpPr>
          <p:cNvPr id="8" name="Rectangle 5"/>
          <p:cNvSpPr/>
          <p:nvPr/>
        </p:nvSpPr>
        <p:spPr>
          <a:xfrm>
            <a:off x="1547664" y="1196752"/>
            <a:ext cx="100811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PH.</a:t>
            </a:r>
          </a:p>
          <a:p>
            <a:pPr algn="ctr"/>
            <a:r>
              <a:rPr lang="en-US" dirty="0" smtClean="0"/>
              <a:t>CLK.</a:t>
            </a:r>
          </a:p>
          <a:p>
            <a:pPr algn="ctr"/>
            <a:r>
              <a:rPr lang="en-US" dirty="0" smtClean="0"/>
              <a:t>GEN.</a:t>
            </a:r>
            <a:endParaRPr lang="en-US" dirty="0"/>
          </a:p>
        </p:txBody>
      </p:sp>
      <p:cxnSp>
        <p:nvCxnSpPr>
          <p:cNvPr id="9" name="Straight Arrow Connector 7"/>
          <p:cNvCxnSpPr/>
          <p:nvPr/>
        </p:nvCxnSpPr>
        <p:spPr>
          <a:xfrm>
            <a:off x="611560" y="1556792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552" y="2348880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/>
        </p:nvSpPr>
        <p:spPr>
          <a:xfrm>
            <a:off x="395536" y="1628800"/>
            <a:ext cx="102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MHz</a:t>
            </a:r>
          </a:p>
          <a:p>
            <a:r>
              <a:rPr lang="en-US" dirty="0" smtClean="0"/>
              <a:t>DIFF. CLK</a:t>
            </a:r>
            <a:endParaRPr lang="en-US" dirty="0"/>
          </a:p>
        </p:txBody>
      </p:sp>
      <p:cxnSp>
        <p:nvCxnSpPr>
          <p:cNvPr id="12" name="Straight Arrow Connector 13"/>
          <p:cNvCxnSpPr/>
          <p:nvPr/>
        </p:nvCxnSpPr>
        <p:spPr>
          <a:xfrm>
            <a:off x="2555776" y="1340768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4"/>
          <p:cNvCxnSpPr/>
          <p:nvPr/>
        </p:nvCxnSpPr>
        <p:spPr>
          <a:xfrm>
            <a:off x="2483768" y="1772816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/>
          <p:cNvCxnSpPr/>
          <p:nvPr/>
        </p:nvCxnSpPr>
        <p:spPr>
          <a:xfrm>
            <a:off x="2555776" y="2132856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/>
          <p:nvPr/>
        </p:nvCxnSpPr>
        <p:spPr>
          <a:xfrm>
            <a:off x="2555776" y="2564904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/>
          <p:nvPr/>
        </p:nvSpPr>
        <p:spPr>
          <a:xfrm>
            <a:off x="2771800" y="908720"/>
            <a:ext cx="23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 MHz 4 PHASES CLK</a:t>
            </a:r>
            <a:endParaRPr lang="en-US" dirty="0"/>
          </a:p>
        </p:txBody>
      </p:sp>
      <p:sp>
        <p:nvSpPr>
          <p:cNvPr id="17" name="TextBox 19"/>
          <p:cNvSpPr txBox="1"/>
          <p:nvPr/>
        </p:nvSpPr>
        <p:spPr>
          <a:xfrm>
            <a:off x="3995936" y="1196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20"/>
          <p:cNvSpPr txBox="1"/>
          <p:nvPr/>
        </p:nvSpPr>
        <p:spPr>
          <a:xfrm>
            <a:off x="3995936" y="1556792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9" name="TextBox 21"/>
          <p:cNvSpPr txBox="1"/>
          <p:nvPr/>
        </p:nvSpPr>
        <p:spPr>
          <a:xfrm>
            <a:off x="3923928" y="1916832"/>
            <a:ext cx="67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</a:t>
            </a:r>
            <a:endParaRPr lang="en-US" dirty="0"/>
          </a:p>
        </p:txBody>
      </p:sp>
      <p:sp>
        <p:nvSpPr>
          <p:cNvPr id="20" name="TextBox 22"/>
          <p:cNvSpPr txBox="1"/>
          <p:nvPr/>
        </p:nvSpPr>
        <p:spPr>
          <a:xfrm>
            <a:off x="3995936" y="2276872"/>
            <a:ext cx="75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270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2123728" y="3068960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 </a:t>
            </a:r>
            <a:endParaRPr lang="en-US" dirty="0"/>
          </a:p>
        </p:txBody>
      </p:sp>
      <p:sp>
        <p:nvSpPr>
          <p:cNvPr id="22" name="Rectangle 26"/>
          <p:cNvSpPr/>
          <p:nvPr/>
        </p:nvSpPr>
        <p:spPr>
          <a:xfrm>
            <a:off x="2123728" y="4797152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23" name="Rectangle 25"/>
          <p:cNvSpPr/>
          <p:nvPr/>
        </p:nvSpPr>
        <p:spPr>
          <a:xfrm>
            <a:off x="2123728" y="3933056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24" name="Rectangle 27"/>
          <p:cNvSpPr/>
          <p:nvPr/>
        </p:nvSpPr>
        <p:spPr>
          <a:xfrm>
            <a:off x="2123728" y="5661248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25" name="Rectangle 28"/>
          <p:cNvSpPr/>
          <p:nvPr/>
        </p:nvSpPr>
        <p:spPr>
          <a:xfrm>
            <a:off x="5580112" y="3645024"/>
            <a:ext cx="136815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SUMMING</a:t>
            </a:r>
            <a:endParaRPr lang="en-US" dirty="0"/>
          </a:p>
        </p:txBody>
      </p:sp>
      <p:cxnSp>
        <p:nvCxnSpPr>
          <p:cNvPr id="26" name="Elbow Connector 30"/>
          <p:cNvCxnSpPr/>
          <p:nvPr/>
        </p:nvCxnSpPr>
        <p:spPr>
          <a:xfrm>
            <a:off x="3851920" y="3429000"/>
            <a:ext cx="1728192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6"/>
          <p:cNvCxnSpPr>
            <a:stCxn id="23" idx="3"/>
          </p:cNvCxnSpPr>
          <p:nvPr/>
        </p:nvCxnSpPr>
        <p:spPr>
          <a:xfrm>
            <a:off x="3923928" y="4293096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7"/>
          <p:cNvCxnSpPr/>
          <p:nvPr/>
        </p:nvCxnSpPr>
        <p:spPr>
          <a:xfrm>
            <a:off x="3923928" y="5085184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9"/>
          <p:cNvCxnSpPr>
            <a:stCxn id="24" idx="3"/>
          </p:cNvCxnSpPr>
          <p:nvPr/>
        </p:nvCxnSpPr>
        <p:spPr>
          <a:xfrm flipV="1">
            <a:off x="3923928" y="5301208"/>
            <a:ext cx="1656184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0"/>
          <p:cNvSpPr txBox="1"/>
          <p:nvPr/>
        </p:nvSpPr>
        <p:spPr>
          <a:xfrm>
            <a:off x="4355976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BITS</a:t>
            </a:r>
            <a:endParaRPr lang="en-US" dirty="0"/>
          </a:p>
        </p:txBody>
      </p:sp>
      <p:cxnSp>
        <p:nvCxnSpPr>
          <p:cNvPr id="31" name="Straight Arrow Connector 43"/>
          <p:cNvCxnSpPr/>
          <p:nvPr/>
        </p:nvCxnSpPr>
        <p:spPr>
          <a:xfrm>
            <a:off x="1475656" y="32129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45"/>
          <p:cNvCxnSpPr/>
          <p:nvPr/>
        </p:nvCxnSpPr>
        <p:spPr>
          <a:xfrm>
            <a:off x="1475656" y="414908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6"/>
          <p:cNvCxnSpPr/>
          <p:nvPr/>
        </p:nvCxnSpPr>
        <p:spPr>
          <a:xfrm>
            <a:off x="1475656" y="50131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7"/>
          <p:cNvCxnSpPr/>
          <p:nvPr/>
        </p:nvCxnSpPr>
        <p:spPr>
          <a:xfrm>
            <a:off x="1475656" y="580526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8"/>
          <p:cNvSpPr txBox="1"/>
          <p:nvPr/>
        </p:nvSpPr>
        <p:spPr>
          <a:xfrm>
            <a:off x="971600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CLK 0</a:t>
            </a:r>
            <a:endParaRPr lang="en-US" dirty="0"/>
          </a:p>
        </p:txBody>
      </p:sp>
      <p:sp>
        <p:nvSpPr>
          <p:cNvPr id="36" name="TextBox 52"/>
          <p:cNvSpPr txBox="1"/>
          <p:nvPr/>
        </p:nvSpPr>
        <p:spPr>
          <a:xfrm>
            <a:off x="1115616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CLK 90</a:t>
            </a:r>
            <a:endParaRPr lang="en-US" dirty="0"/>
          </a:p>
        </p:txBody>
      </p:sp>
      <p:sp>
        <p:nvSpPr>
          <p:cNvPr id="37" name="TextBox 53"/>
          <p:cNvSpPr txBox="1"/>
          <p:nvPr/>
        </p:nvSpPr>
        <p:spPr>
          <a:xfrm>
            <a:off x="1115616" y="4653136"/>
            <a:ext cx="93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CLK 180</a:t>
            </a:r>
            <a:endParaRPr lang="en-US" dirty="0"/>
          </a:p>
        </p:txBody>
      </p:sp>
      <p:sp>
        <p:nvSpPr>
          <p:cNvPr id="38" name="TextBox 54"/>
          <p:cNvSpPr txBox="1"/>
          <p:nvPr/>
        </p:nvSpPr>
        <p:spPr>
          <a:xfrm>
            <a:off x="1115616" y="5301208"/>
            <a:ext cx="93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CLK 270</a:t>
            </a:r>
            <a:endParaRPr lang="en-US" dirty="0"/>
          </a:p>
        </p:txBody>
      </p:sp>
      <p:cxnSp>
        <p:nvCxnSpPr>
          <p:cNvPr id="39" name="Straight Arrow Connector 56"/>
          <p:cNvCxnSpPr/>
          <p:nvPr/>
        </p:nvCxnSpPr>
        <p:spPr>
          <a:xfrm>
            <a:off x="755576" y="3573016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57"/>
          <p:cNvCxnSpPr/>
          <p:nvPr/>
        </p:nvCxnSpPr>
        <p:spPr>
          <a:xfrm>
            <a:off x="755576" y="4437112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58"/>
          <p:cNvCxnSpPr/>
          <p:nvPr/>
        </p:nvCxnSpPr>
        <p:spPr>
          <a:xfrm>
            <a:off x="755576" y="530120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9"/>
          <p:cNvCxnSpPr/>
          <p:nvPr/>
        </p:nvCxnSpPr>
        <p:spPr>
          <a:xfrm>
            <a:off x="755576" y="6165304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1"/>
          <p:cNvCxnSpPr/>
          <p:nvPr/>
        </p:nvCxnSpPr>
        <p:spPr>
          <a:xfrm rot="5400000">
            <a:off x="-468560" y="486916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3"/>
          <p:cNvCxnSpPr/>
          <p:nvPr/>
        </p:nvCxnSpPr>
        <p:spPr>
          <a:xfrm>
            <a:off x="0" y="4869160"/>
            <a:ext cx="8275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4"/>
          <p:cNvSpPr txBox="1"/>
          <p:nvPr/>
        </p:nvSpPr>
        <p:spPr>
          <a:xfrm>
            <a:off x="0" y="4581128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ToTh</a:t>
            </a:r>
            <a:endParaRPr lang="en-US" dirty="0" smtClean="0"/>
          </a:p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46" name="Right Arrow 65"/>
          <p:cNvSpPr/>
          <p:nvPr/>
        </p:nvSpPr>
        <p:spPr>
          <a:xfrm>
            <a:off x="6948264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66"/>
          <p:cNvSpPr txBox="1"/>
          <p:nvPr/>
        </p:nvSpPr>
        <p:spPr>
          <a:xfrm>
            <a:off x="7236296" y="3717032"/>
            <a:ext cx="168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BITS RESULT</a:t>
            </a:r>
          </a:p>
          <a:p>
            <a:r>
              <a:rPr lang="en-US" dirty="0" smtClean="0"/>
              <a:t>of CONVERSION</a:t>
            </a:r>
            <a:endParaRPr lang="en-US" dirty="0"/>
          </a:p>
        </p:txBody>
      </p:sp>
      <p:sp>
        <p:nvSpPr>
          <p:cNvPr id="48" name="TextBox 68"/>
          <p:cNvSpPr txBox="1"/>
          <p:nvPr/>
        </p:nvSpPr>
        <p:spPr>
          <a:xfrm>
            <a:off x="4788024" y="5733256"/>
            <a:ext cx="432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 </a:t>
            </a:r>
            <a:r>
              <a:rPr lang="en-US" dirty="0" err="1" smtClean="0"/>
              <a:t>ToTh</a:t>
            </a:r>
            <a:r>
              <a:rPr lang="en-US" dirty="0" smtClean="0"/>
              <a:t>  INPUT  PULSE   WIDTH  IS   FROM</a:t>
            </a:r>
          </a:p>
          <a:p>
            <a:r>
              <a:rPr lang="en-US" dirty="0" smtClean="0"/>
              <a:t>0 TO 255 ns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TextBox 4"/>
          <p:cNvSpPr txBox="1"/>
          <p:nvPr/>
        </p:nvSpPr>
        <p:spPr>
          <a:xfrm>
            <a:off x="755576" y="692696"/>
            <a:ext cx="830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COMPARATOR  &amp;  SELECTOR  to  find  the  MAXIMUM   CHARGE  and its  INDEX</a:t>
            </a:r>
            <a:endParaRPr lang="en-US" b="1" dirty="0"/>
          </a:p>
        </p:txBody>
      </p:sp>
      <p:sp>
        <p:nvSpPr>
          <p:cNvPr id="8" name="Rectangle 5"/>
          <p:cNvSpPr/>
          <p:nvPr/>
        </p:nvSpPr>
        <p:spPr>
          <a:xfrm>
            <a:off x="1691680" y="1340768"/>
            <a:ext cx="3528392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9" name="Straight Arrow Connector 7"/>
          <p:cNvCxnSpPr/>
          <p:nvPr/>
        </p:nvCxnSpPr>
        <p:spPr>
          <a:xfrm>
            <a:off x="323528" y="170080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8"/>
          <p:cNvCxnSpPr/>
          <p:nvPr/>
        </p:nvCxnSpPr>
        <p:spPr>
          <a:xfrm>
            <a:off x="323528" y="2276872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/>
          <p:cNvCxnSpPr/>
          <p:nvPr/>
        </p:nvCxnSpPr>
        <p:spPr>
          <a:xfrm>
            <a:off x="323528" y="5445224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/>
          <p:nvPr/>
        </p:nvCxnSpPr>
        <p:spPr>
          <a:xfrm>
            <a:off x="323528" y="494116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1"/>
          <p:cNvCxnSpPr/>
          <p:nvPr/>
        </p:nvCxnSpPr>
        <p:spPr>
          <a:xfrm>
            <a:off x="323528" y="2852936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288540" y="3897052"/>
            <a:ext cx="15121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544" y="11967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7544" y="1772816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ectangle 17"/>
          <p:cNvSpPr/>
          <p:nvPr/>
        </p:nvSpPr>
        <p:spPr>
          <a:xfrm>
            <a:off x="467544" y="2348880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Rectangle 18"/>
          <p:cNvSpPr/>
          <p:nvPr/>
        </p:nvSpPr>
        <p:spPr>
          <a:xfrm>
            <a:off x="467544" y="4437112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" name="Rectangle 19"/>
          <p:cNvSpPr/>
          <p:nvPr/>
        </p:nvSpPr>
        <p:spPr>
          <a:xfrm>
            <a:off x="1261826" y="4819005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</a:rPr>
              <a:t>Q</a:t>
            </a:r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" name="Rectangle 20"/>
          <p:cNvSpPr/>
          <p:nvPr/>
        </p:nvSpPr>
        <p:spPr>
          <a:xfrm>
            <a:off x="395536" y="4941168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115616" y="148478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2" name="TextBox 22"/>
          <p:cNvSpPr txBox="1"/>
          <p:nvPr/>
        </p:nvSpPr>
        <p:spPr>
          <a:xfrm>
            <a:off x="1187624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23" name="Straight Arrow Connector 24"/>
          <p:cNvCxnSpPr/>
          <p:nvPr/>
        </p:nvCxnSpPr>
        <p:spPr>
          <a:xfrm>
            <a:off x="5220072" y="1916832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5"/>
          <p:cNvCxnSpPr/>
          <p:nvPr/>
        </p:nvCxnSpPr>
        <p:spPr>
          <a:xfrm>
            <a:off x="5220072" y="2348880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6"/>
          <p:cNvCxnSpPr/>
          <p:nvPr/>
        </p:nvCxnSpPr>
        <p:spPr>
          <a:xfrm>
            <a:off x="5220072" y="3284984"/>
            <a:ext cx="2448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7"/>
          <p:cNvCxnSpPr/>
          <p:nvPr/>
        </p:nvCxnSpPr>
        <p:spPr>
          <a:xfrm>
            <a:off x="5220072" y="3717032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8"/>
          <p:cNvCxnSpPr/>
          <p:nvPr/>
        </p:nvCxnSpPr>
        <p:spPr>
          <a:xfrm>
            <a:off x="5220072" y="4581128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9"/>
          <p:cNvCxnSpPr/>
          <p:nvPr/>
        </p:nvCxnSpPr>
        <p:spPr>
          <a:xfrm>
            <a:off x="5220072" y="5013176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0"/>
          <p:cNvSpPr txBox="1"/>
          <p:nvPr/>
        </p:nvSpPr>
        <p:spPr>
          <a:xfrm>
            <a:off x="6444208" y="28529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 max</a:t>
            </a:r>
            <a:endParaRPr lang="en-US" dirty="0"/>
          </a:p>
        </p:txBody>
      </p:sp>
      <p:sp>
        <p:nvSpPr>
          <p:cNvPr id="30" name="TextBox 31"/>
          <p:cNvSpPr txBox="1"/>
          <p:nvPr/>
        </p:nvSpPr>
        <p:spPr>
          <a:xfrm>
            <a:off x="6660232" y="33569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ADD</a:t>
            </a:r>
            <a:r>
              <a:rPr lang="en-US" dirty="0" err="1" smtClean="0"/>
              <a:t>max</a:t>
            </a:r>
            <a:endParaRPr lang="en-US" dirty="0"/>
          </a:p>
        </p:txBody>
      </p:sp>
      <p:sp>
        <p:nvSpPr>
          <p:cNvPr id="31" name="Rectangle 32"/>
          <p:cNvSpPr/>
          <p:nvPr/>
        </p:nvSpPr>
        <p:spPr>
          <a:xfrm>
            <a:off x="6516216" y="141277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max-1</a:t>
            </a:r>
            <a:endParaRPr lang="en-US" dirty="0"/>
          </a:p>
        </p:txBody>
      </p:sp>
      <p:sp>
        <p:nvSpPr>
          <p:cNvPr id="32" name="Rectangle 33"/>
          <p:cNvSpPr/>
          <p:nvPr/>
        </p:nvSpPr>
        <p:spPr>
          <a:xfrm>
            <a:off x="6732240" y="407707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</a:t>
            </a:r>
            <a:r>
              <a:rPr lang="en-US" dirty="0" smtClean="0"/>
              <a:t> max+1</a:t>
            </a:r>
            <a:endParaRPr lang="en-US" dirty="0"/>
          </a:p>
        </p:txBody>
      </p:sp>
      <p:sp>
        <p:nvSpPr>
          <p:cNvPr id="33" name="Rectangle 34"/>
          <p:cNvSpPr/>
          <p:nvPr/>
        </p:nvSpPr>
        <p:spPr>
          <a:xfrm>
            <a:off x="6372200" y="1916832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ADD</a:t>
            </a:r>
            <a:r>
              <a:rPr lang="en-US" dirty="0" err="1" smtClean="0"/>
              <a:t>max</a:t>
            </a:r>
            <a:r>
              <a:rPr lang="en-US" dirty="0" smtClean="0"/>
              <a:t> -1</a:t>
            </a:r>
            <a:endParaRPr lang="en-US" dirty="0"/>
          </a:p>
        </p:txBody>
      </p:sp>
      <p:sp>
        <p:nvSpPr>
          <p:cNvPr id="34" name="Rectangle 35"/>
          <p:cNvSpPr/>
          <p:nvPr/>
        </p:nvSpPr>
        <p:spPr>
          <a:xfrm>
            <a:off x="6660232" y="458112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ADD</a:t>
            </a:r>
            <a:r>
              <a:rPr lang="en-US" dirty="0" err="1" smtClean="0"/>
              <a:t>max</a:t>
            </a:r>
            <a:r>
              <a:rPr lang="en-US" dirty="0" smtClean="0"/>
              <a:t> +1</a:t>
            </a:r>
            <a:endParaRPr lang="en-US" dirty="0"/>
          </a:p>
        </p:txBody>
      </p:sp>
      <p:sp>
        <p:nvSpPr>
          <p:cNvPr id="35" name="TextBox 42"/>
          <p:cNvSpPr txBox="1"/>
          <p:nvPr/>
        </p:nvSpPr>
        <p:spPr>
          <a:xfrm>
            <a:off x="5724128" y="177281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6" name="TextBox 43"/>
          <p:cNvSpPr txBox="1"/>
          <p:nvPr/>
        </p:nvSpPr>
        <p:spPr>
          <a:xfrm>
            <a:off x="5652120" y="1556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7" name="TextBox 44"/>
          <p:cNvSpPr txBox="1"/>
          <p:nvPr/>
        </p:nvSpPr>
        <p:spPr>
          <a:xfrm>
            <a:off x="5724128" y="213285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8" name="TextBox 45"/>
          <p:cNvSpPr txBox="1"/>
          <p:nvPr/>
        </p:nvSpPr>
        <p:spPr>
          <a:xfrm>
            <a:off x="5580112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TextBox 46"/>
          <p:cNvSpPr txBox="1"/>
          <p:nvPr/>
        </p:nvSpPr>
        <p:spPr>
          <a:xfrm>
            <a:off x="2123728" y="1844824"/>
            <a:ext cx="25691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Compares the 16 Inputs</a:t>
            </a:r>
          </a:p>
          <a:p>
            <a:endParaRPr lang="en-US" dirty="0"/>
          </a:p>
          <a:p>
            <a:r>
              <a:rPr lang="en-US" dirty="0" smtClean="0"/>
              <a:t>Finds the Maximum and 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ts   Address. </a:t>
            </a:r>
          </a:p>
          <a:p>
            <a:endParaRPr lang="en-US" dirty="0"/>
          </a:p>
          <a:p>
            <a:r>
              <a:rPr lang="en-US" dirty="0" smtClean="0"/>
              <a:t>Outputs the 3 groups  of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umbers  MAX and the 2 </a:t>
            </a:r>
          </a:p>
          <a:p>
            <a:endParaRPr lang="en-US" dirty="0"/>
          </a:p>
          <a:p>
            <a:r>
              <a:rPr lang="en-US" dirty="0" smtClean="0"/>
              <a:t>Adjacent  groups.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Rectangle 13"/>
          <p:cNvSpPr/>
          <p:nvPr/>
        </p:nvSpPr>
        <p:spPr>
          <a:xfrm>
            <a:off x="4427984" y="4293096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/>
          <p:nvPr/>
        </p:nvSpPr>
        <p:spPr>
          <a:xfrm>
            <a:off x="1763688" y="332656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63688" y="3933056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SIGMA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07904" y="1484784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SIGMA</a:t>
            </a:r>
            <a:endParaRPr lang="en-US" dirty="0"/>
          </a:p>
        </p:txBody>
      </p:sp>
      <p:sp>
        <p:nvSpPr>
          <p:cNvPr id="11" name="Rectangle 11"/>
          <p:cNvSpPr/>
          <p:nvPr/>
        </p:nvSpPr>
        <p:spPr>
          <a:xfrm>
            <a:off x="5508104" y="1484784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2" name="TextBox 12"/>
          <p:cNvSpPr txBox="1"/>
          <p:nvPr/>
        </p:nvSpPr>
        <p:spPr>
          <a:xfrm>
            <a:off x="4427984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bg1"/>
                </a:solidFill>
              </a:rPr>
              <a:t>DELAY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5"/>
          <p:cNvCxnSpPr/>
          <p:nvPr/>
        </p:nvCxnSpPr>
        <p:spPr>
          <a:xfrm>
            <a:off x="179512" y="620688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7"/>
          <p:cNvCxnSpPr/>
          <p:nvPr/>
        </p:nvCxnSpPr>
        <p:spPr>
          <a:xfrm>
            <a:off x="179512" y="980728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8"/>
          <p:cNvSpPr/>
          <p:nvPr/>
        </p:nvSpPr>
        <p:spPr>
          <a:xfrm>
            <a:off x="1763688" y="1484784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16" name="Straight Arrow Connector 19"/>
          <p:cNvCxnSpPr/>
          <p:nvPr/>
        </p:nvCxnSpPr>
        <p:spPr>
          <a:xfrm>
            <a:off x="179512" y="2132856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0"/>
          <p:cNvCxnSpPr/>
          <p:nvPr/>
        </p:nvCxnSpPr>
        <p:spPr>
          <a:xfrm>
            <a:off x="179512" y="1700808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/>
          <p:cNvSpPr/>
          <p:nvPr/>
        </p:nvSpPr>
        <p:spPr>
          <a:xfrm>
            <a:off x="1763688" y="2564904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19" name="Straight Arrow Connector 22"/>
          <p:cNvCxnSpPr/>
          <p:nvPr/>
        </p:nvCxnSpPr>
        <p:spPr>
          <a:xfrm>
            <a:off x="179512" y="2852936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3"/>
          <p:cNvCxnSpPr/>
          <p:nvPr/>
        </p:nvCxnSpPr>
        <p:spPr>
          <a:xfrm>
            <a:off x="179512" y="3212976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2"/>
          <p:cNvCxnSpPr/>
          <p:nvPr/>
        </p:nvCxnSpPr>
        <p:spPr>
          <a:xfrm>
            <a:off x="755576" y="4149080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4"/>
          <p:cNvCxnSpPr>
            <a:endCxn id="9" idx="1"/>
          </p:cNvCxnSpPr>
          <p:nvPr/>
        </p:nvCxnSpPr>
        <p:spPr>
          <a:xfrm>
            <a:off x="1043608" y="458112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6"/>
          <p:cNvCxnSpPr/>
          <p:nvPr/>
        </p:nvCxnSpPr>
        <p:spPr>
          <a:xfrm>
            <a:off x="1259632" y="494116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9"/>
          <p:cNvCxnSpPr/>
          <p:nvPr/>
        </p:nvCxnSpPr>
        <p:spPr>
          <a:xfrm rot="5400000" flipH="1" flipV="1">
            <a:off x="467544" y="407707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2"/>
          <p:cNvCxnSpPr/>
          <p:nvPr/>
        </p:nvCxnSpPr>
        <p:spPr>
          <a:xfrm rot="5400000" flipH="1" flipV="1">
            <a:off x="-108520" y="3356992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5"/>
          <p:cNvCxnSpPr/>
          <p:nvPr/>
        </p:nvCxnSpPr>
        <p:spPr>
          <a:xfrm rot="5400000" flipH="1" flipV="1">
            <a:off x="-756592" y="2564904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9"/>
          <p:cNvSpPr txBox="1"/>
          <p:nvPr/>
        </p:nvSpPr>
        <p:spPr>
          <a:xfrm>
            <a:off x="179512" y="1886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ADDm-1</a:t>
            </a:r>
            <a:endParaRPr lang="en-US" dirty="0"/>
          </a:p>
        </p:txBody>
      </p:sp>
      <p:sp>
        <p:nvSpPr>
          <p:cNvPr id="28" name="Rectangle 54"/>
          <p:cNvSpPr/>
          <p:nvPr/>
        </p:nvSpPr>
        <p:spPr>
          <a:xfrm>
            <a:off x="179512" y="126876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ADDm</a:t>
            </a:r>
            <a:endParaRPr lang="en-US" dirty="0"/>
          </a:p>
        </p:txBody>
      </p:sp>
      <p:sp>
        <p:nvSpPr>
          <p:cNvPr id="29" name="Rectangle 55"/>
          <p:cNvSpPr/>
          <p:nvPr/>
        </p:nvSpPr>
        <p:spPr>
          <a:xfrm>
            <a:off x="179512" y="2492896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ADDm+1</a:t>
            </a:r>
            <a:endParaRPr lang="en-US" dirty="0"/>
          </a:p>
        </p:txBody>
      </p:sp>
      <p:sp>
        <p:nvSpPr>
          <p:cNvPr id="30" name="TextBox 56"/>
          <p:cNvSpPr txBox="1"/>
          <p:nvPr/>
        </p:nvSpPr>
        <p:spPr>
          <a:xfrm>
            <a:off x="251520" y="620688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Qmax-1</a:t>
            </a:r>
            <a:endParaRPr lang="en-US" dirty="0"/>
          </a:p>
        </p:txBody>
      </p:sp>
      <p:sp>
        <p:nvSpPr>
          <p:cNvPr id="31" name="Rectangle 57"/>
          <p:cNvSpPr/>
          <p:nvPr/>
        </p:nvSpPr>
        <p:spPr>
          <a:xfrm>
            <a:off x="179512" y="1700808"/>
            <a:ext cx="732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Qmax</a:t>
            </a:r>
            <a:endParaRPr lang="en-US" dirty="0"/>
          </a:p>
        </p:txBody>
      </p:sp>
      <p:sp>
        <p:nvSpPr>
          <p:cNvPr id="32" name="Rectangle 58"/>
          <p:cNvSpPr/>
          <p:nvPr/>
        </p:nvSpPr>
        <p:spPr>
          <a:xfrm>
            <a:off x="179512" y="2852936"/>
            <a:ext cx="9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Qmax+1</a:t>
            </a:r>
            <a:endParaRPr lang="en-US" dirty="0"/>
          </a:p>
        </p:txBody>
      </p:sp>
      <p:cxnSp>
        <p:nvCxnSpPr>
          <p:cNvPr id="33" name="Straight Arrow Connector 62"/>
          <p:cNvCxnSpPr>
            <a:stCxn id="8" idx="3"/>
          </p:cNvCxnSpPr>
          <p:nvPr/>
        </p:nvCxnSpPr>
        <p:spPr>
          <a:xfrm>
            <a:off x="2771800" y="7647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4"/>
          <p:cNvCxnSpPr>
            <a:stCxn id="15" idx="3"/>
            <a:endCxn id="10" idx="1"/>
          </p:cNvCxnSpPr>
          <p:nvPr/>
        </p:nvCxnSpPr>
        <p:spPr>
          <a:xfrm>
            <a:off x="2771800" y="1916832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6"/>
          <p:cNvCxnSpPr>
            <a:stCxn id="18" idx="3"/>
          </p:cNvCxnSpPr>
          <p:nvPr/>
        </p:nvCxnSpPr>
        <p:spPr>
          <a:xfrm flipV="1">
            <a:off x="2771800" y="2132856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68"/>
          <p:cNvCxnSpPr>
            <a:stCxn id="10" idx="3"/>
            <a:endCxn id="11" idx="1"/>
          </p:cNvCxnSpPr>
          <p:nvPr/>
        </p:nvCxnSpPr>
        <p:spPr>
          <a:xfrm>
            <a:off x="5004048" y="191683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70"/>
          <p:cNvCxnSpPr>
            <a:endCxn id="11" idx="0"/>
          </p:cNvCxnSpPr>
          <p:nvPr/>
        </p:nvCxnSpPr>
        <p:spPr>
          <a:xfrm rot="5400000">
            <a:off x="5688124" y="116074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73"/>
          <p:cNvSpPr/>
          <p:nvPr/>
        </p:nvSpPr>
        <p:spPr>
          <a:xfrm>
            <a:off x="6588224" y="2996952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39" name="Elbow Connector 85"/>
          <p:cNvCxnSpPr>
            <a:stCxn id="11" idx="3"/>
            <a:endCxn id="38" idx="0"/>
          </p:cNvCxnSpPr>
          <p:nvPr/>
        </p:nvCxnSpPr>
        <p:spPr>
          <a:xfrm>
            <a:off x="6516216" y="1916832"/>
            <a:ext cx="648072" cy="10801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88"/>
          <p:cNvCxnSpPr>
            <a:stCxn id="12" idx="3"/>
            <a:endCxn id="38" idx="2"/>
          </p:cNvCxnSpPr>
          <p:nvPr/>
        </p:nvCxnSpPr>
        <p:spPr>
          <a:xfrm flipV="1">
            <a:off x="6012160" y="3933056"/>
            <a:ext cx="1152128" cy="5447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97"/>
          <p:cNvCxnSpPr>
            <a:stCxn id="9" idx="3"/>
          </p:cNvCxnSpPr>
          <p:nvPr/>
        </p:nvCxnSpPr>
        <p:spPr>
          <a:xfrm>
            <a:off x="3059832" y="458112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01"/>
          <p:cNvCxnSpPr>
            <a:stCxn id="38" idx="3"/>
          </p:cNvCxnSpPr>
          <p:nvPr/>
        </p:nvCxnSpPr>
        <p:spPr>
          <a:xfrm flipV="1">
            <a:off x="7740352" y="3429000"/>
            <a:ext cx="115212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02"/>
          <p:cNvSpPr txBox="1"/>
          <p:nvPr/>
        </p:nvSpPr>
        <p:spPr>
          <a:xfrm>
            <a:off x="8100392" y="3068960"/>
            <a:ext cx="6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</a:t>
            </a:r>
            <a:endParaRPr lang="en-US" dirty="0"/>
          </a:p>
        </p:txBody>
      </p:sp>
      <p:sp>
        <p:nvSpPr>
          <p:cNvPr id="44" name="TextBox 103"/>
          <p:cNvSpPr txBox="1"/>
          <p:nvPr/>
        </p:nvSpPr>
        <p:spPr>
          <a:xfrm>
            <a:off x="608416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PITCH 3500 um</a:t>
            </a:r>
            <a:endParaRPr lang="en-US" dirty="0"/>
          </a:p>
        </p:txBody>
      </p:sp>
      <p:sp>
        <p:nvSpPr>
          <p:cNvPr id="45" name="TextBox 104"/>
          <p:cNvSpPr txBox="1"/>
          <p:nvPr/>
        </p:nvSpPr>
        <p:spPr>
          <a:xfrm>
            <a:off x="3347864" y="260648"/>
            <a:ext cx="544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BLOCK  DIAGRAM  of  CENTER  of  MASS  CALCULATION</a:t>
            </a:r>
            <a:endParaRPr lang="en-US" b="1" dirty="0"/>
          </a:p>
        </p:txBody>
      </p:sp>
      <p:sp>
        <p:nvSpPr>
          <p:cNvPr id="46" name="TextBox 105"/>
          <p:cNvSpPr txBox="1"/>
          <p:nvPr/>
        </p:nvSpPr>
        <p:spPr>
          <a:xfrm>
            <a:off x="7236296" y="23488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DIVIDEND</a:t>
            </a:r>
            <a:endParaRPr lang="en-US" dirty="0"/>
          </a:p>
        </p:txBody>
      </p:sp>
      <p:sp>
        <p:nvSpPr>
          <p:cNvPr id="47" name="TextBox 106"/>
          <p:cNvSpPr txBox="1"/>
          <p:nvPr/>
        </p:nvSpPr>
        <p:spPr>
          <a:xfrm>
            <a:off x="7308304" y="4077072"/>
            <a:ext cx="95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DIVISOR</a:t>
            </a:r>
            <a:endParaRPr lang="en-US" dirty="0"/>
          </a:p>
        </p:txBody>
      </p:sp>
      <p:sp>
        <p:nvSpPr>
          <p:cNvPr id="48" name="TextBox 107"/>
          <p:cNvSpPr txBox="1"/>
          <p:nvPr/>
        </p:nvSpPr>
        <p:spPr>
          <a:xfrm>
            <a:off x="971600" y="5517232"/>
            <a:ext cx="418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ADDi</a:t>
            </a:r>
            <a:r>
              <a:rPr lang="en-US" dirty="0" smtClean="0"/>
              <a:t>  Relative address in the 16 strips slice</a:t>
            </a:r>
          </a:p>
          <a:p>
            <a:r>
              <a:rPr lang="en-US" dirty="0" err="1" smtClean="0"/>
              <a:t>Qi</a:t>
            </a:r>
            <a:r>
              <a:rPr lang="en-US" dirty="0" smtClean="0"/>
              <a:t>      Charge in units of TDC</a:t>
            </a:r>
            <a:endParaRPr lang="en-US" dirty="0"/>
          </a:p>
        </p:txBody>
      </p:sp>
      <p:sp>
        <p:nvSpPr>
          <p:cNvPr id="49" name="TextBox 111"/>
          <p:cNvSpPr txBox="1"/>
          <p:nvPr/>
        </p:nvSpPr>
        <p:spPr>
          <a:xfrm>
            <a:off x="1331640" y="40466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0" name="TextBox 112"/>
          <p:cNvSpPr txBox="1"/>
          <p:nvPr/>
        </p:nvSpPr>
        <p:spPr>
          <a:xfrm>
            <a:off x="1259632" y="188640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113"/>
          <p:cNvSpPr txBox="1"/>
          <p:nvPr/>
        </p:nvSpPr>
        <p:spPr>
          <a:xfrm>
            <a:off x="1259632" y="76470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2" name="TextBox 114"/>
          <p:cNvSpPr txBox="1"/>
          <p:nvPr/>
        </p:nvSpPr>
        <p:spPr>
          <a:xfrm>
            <a:off x="1115616" y="6206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3" name="TextBox 116"/>
          <p:cNvSpPr txBox="1"/>
          <p:nvPr/>
        </p:nvSpPr>
        <p:spPr>
          <a:xfrm>
            <a:off x="3203848" y="112474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4" name="TextBox 117"/>
          <p:cNvSpPr txBox="1"/>
          <p:nvPr/>
        </p:nvSpPr>
        <p:spPr>
          <a:xfrm>
            <a:off x="3131840" y="908720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5" name="TextBox 118"/>
          <p:cNvSpPr txBox="1"/>
          <p:nvPr/>
        </p:nvSpPr>
        <p:spPr>
          <a:xfrm>
            <a:off x="5148064" y="170080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6" name="TextBox 119"/>
          <p:cNvSpPr txBox="1"/>
          <p:nvPr/>
        </p:nvSpPr>
        <p:spPr>
          <a:xfrm>
            <a:off x="5076056" y="1412776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7" name="TextBox 120"/>
          <p:cNvSpPr txBox="1"/>
          <p:nvPr/>
        </p:nvSpPr>
        <p:spPr>
          <a:xfrm>
            <a:off x="5868144" y="9807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8" name="TextBox 121"/>
          <p:cNvSpPr txBox="1"/>
          <p:nvPr/>
        </p:nvSpPr>
        <p:spPr>
          <a:xfrm>
            <a:off x="5508104" y="908720"/>
            <a:ext cx="6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9" name="TextBox 122"/>
          <p:cNvSpPr txBox="1"/>
          <p:nvPr/>
        </p:nvSpPr>
        <p:spPr>
          <a:xfrm>
            <a:off x="6804248" y="177281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0" name="TextBox 123"/>
          <p:cNvSpPr txBox="1"/>
          <p:nvPr/>
        </p:nvSpPr>
        <p:spPr>
          <a:xfrm>
            <a:off x="6804248" y="1556792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61" name="TextBox 124"/>
          <p:cNvSpPr txBox="1"/>
          <p:nvPr/>
        </p:nvSpPr>
        <p:spPr>
          <a:xfrm>
            <a:off x="3635896" y="436510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2" name="TextBox 125"/>
          <p:cNvSpPr txBox="1"/>
          <p:nvPr/>
        </p:nvSpPr>
        <p:spPr>
          <a:xfrm>
            <a:off x="3419872" y="4293096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3" name="TextBox 126"/>
          <p:cNvSpPr txBox="1"/>
          <p:nvPr/>
        </p:nvSpPr>
        <p:spPr>
          <a:xfrm>
            <a:off x="6516216" y="4293096"/>
            <a:ext cx="34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4" name="TextBox 127"/>
          <p:cNvSpPr txBox="1"/>
          <p:nvPr/>
        </p:nvSpPr>
        <p:spPr>
          <a:xfrm>
            <a:off x="6300192" y="414908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5" name="TextBox 128"/>
          <p:cNvSpPr txBox="1"/>
          <p:nvPr/>
        </p:nvSpPr>
        <p:spPr>
          <a:xfrm>
            <a:off x="7956376" y="328498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6" name="TextBox 129"/>
          <p:cNvSpPr txBox="1"/>
          <p:nvPr/>
        </p:nvSpPr>
        <p:spPr>
          <a:xfrm>
            <a:off x="7956376" y="3573016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Additional latency calculation</a:t>
            </a:r>
            <a:endParaRPr lang="en-CA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042792" cy="4785395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CA" sz="2000" dirty="0" smtClean="0"/>
              <a:t>The table shows the latency added by the insertion of the </a:t>
            </a:r>
            <a:r>
              <a:rPr lang="en-CA" sz="2000" dirty="0" err="1"/>
              <a:t>s</a:t>
            </a:r>
            <a:r>
              <a:rPr lang="en-CA" sz="2000" dirty="0" err="1" smtClean="0"/>
              <a:t>TGC</a:t>
            </a:r>
            <a:r>
              <a:rPr lang="en-CA" sz="2000" dirty="0" smtClean="0"/>
              <a:t> precision strip trigger logic into the existing path from the Inner Layer coincidence logic to the Sector Logic. </a:t>
            </a:r>
          </a:p>
          <a:p>
            <a:pPr>
              <a:spcBef>
                <a:spcPts val="900"/>
              </a:spcBef>
            </a:pPr>
            <a:r>
              <a:rPr lang="en-CA" sz="2000" dirty="0" smtClean="0"/>
              <a:t>We take as a model the Xilinx </a:t>
            </a:r>
            <a:r>
              <a:rPr lang="en-CA" sz="2000" dirty="0" err="1" smtClean="0"/>
              <a:t>Virtex6</a:t>
            </a:r>
            <a:r>
              <a:rPr lang="en-CA" sz="2000" dirty="0" smtClean="0"/>
              <a:t>. </a:t>
            </a:r>
          </a:p>
          <a:p>
            <a:pPr>
              <a:spcBef>
                <a:spcPts val="900"/>
              </a:spcBef>
            </a:pPr>
            <a:r>
              <a:rPr lang="en-CA" sz="2000" dirty="0" smtClean="0"/>
              <a:t>All numbers are estimates except that for the </a:t>
            </a:r>
            <a:r>
              <a:rPr lang="en-CA" sz="2000" dirty="0" err="1" smtClean="0"/>
              <a:t>centroid</a:t>
            </a:r>
            <a:r>
              <a:rPr lang="en-CA" sz="2000" dirty="0" smtClean="0"/>
              <a:t> finder for which a realistic design has been simulated.</a:t>
            </a:r>
          </a:p>
          <a:p>
            <a:pPr>
              <a:spcBef>
                <a:spcPts val="900"/>
              </a:spcBef>
            </a:pPr>
            <a:r>
              <a:rPr lang="en-CA" sz="2000" dirty="0" smtClean="0"/>
              <a:t>Clock speed = ~</a:t>
            </a:r>
            <a:r>
              <a:rPr lang="en-CA" sz="2000" dirty="0" err="1" smtClean="0"/>
              <a:t>400MHz</a:t>
            </a:r>
            <a:endParaRPr lang="en-CA" sz="2000" dirty="0" smtClean="0"/>
          </a:p>
          <a:p>
            <a:pPr>
              <a:spcBef>
                <a:spcPts val="900"/>
              </a:spcBef>
            </a:pPr>
            <a:r>
              <a:rPr lang="en-CA" sz="2000" dirty="0" smtClean="0"/>
              <a:t>Yields 2.74/</a:t>
            </a:r>
            <a:r>
              <a:rPr lang="en-CA" sz="2000" dirty="0" err="1" smtClean="0"/>
              <a:t>2.80</a:t>
            </a:r>
            <a:r>
              <a:rPr lang="en-CA" sz="2000" dirty="0" err="1" smtClean="0">
                <a:latin typeface="Symbol" pitchFamily="18" charset="2"/>
              </a:rPr>
              <a:t>m</a:t>
            </a:r>
            <a:r>
              <a:rPr lang="en-CA" sz="2000" dirty="0" err="1" smtClean="0"/>
              <a:t>sec</a:t>
            </a:r>
            <a:r>
              <a:rPr lang="en-CA" sz="2000" dirty="0" smtClean="0"/>
              <a:t> latency</a:t>
            </a:r>
            <a:br>
              <a:rPr lang="en-CA" sz="2000" dirty="0" smtClean="0"/>
            </a:br>
            <a:r>
              <a:rPr lang="en-CA" sz="2000" dirty="0" smtClean="0"/>
              <a:t>(Existing = </a:t>
            </a:r>
            <a:r>
              <a:rPr lang="en-CA" sz="2000" dirty="0" err="1" smtClean="0"/>
              <a:t>2.55</a:t>
            </a:r>
            <a:r>
              <a:rPr lang="en-CA" sz="2000" dirty="0" err="1" smtClean="0">
                <a:latin typeface="Symbol" pitchFamily="18" charset="2"/>
              </a:rPr>
              <a:t>m</a:t>
            </a:r>
            <a:r>
              <a:rPr lang="en-CA" sz="2000" dirty="0" err="1" smtClean="0"/>
              <a:t>sec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graphicFrame>
        <p:nvGraphicFramePr>
          <p:cNvPr id="9" name="Table 3"/>
          <p:cNvGraphicFramePr>
            <a:graphicFrameLocks noGrp="1"/>
          </p:cNvGraphicFramePr>
          <p:nvPr/>
        </p:nvGraphicFramePr>
        <p:xfrm>
          <a:off x="4788024" y="1484784"/>
          <a:ext cx="3816424" cy="4716525"/>
        </p:xfrm>
        <a:graphic>
          <a:graphicData uri="http://schemas.openxmlformats.org/drawingml/2006/table">
            <a:tbl>
              <a:tblPr/>
              <a:tblGrid>
                <a:gridCol w="1908213"/>
                <a:gridCol w="817805"/>
                <a:gridCol w="1090406"/>
              </a:tblGrid>
              <a:tr h="3144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Min (ns)</a:t>
                      </a:r>
                      <a:endParaRPr lang="en-CA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Max (ns)</a:t>
                      </a:r>
                      <a:endParaRPr lang="en-CA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deskew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ROI</a:t>
                      </a:r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selector/ </a:t>
                      </a:r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mpx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serializer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deserializer</a:t>
                      </a:r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RLE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870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latency for the last sample of the pulse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CA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find largest signal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CA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CA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centroid</a:t>
                      </a:r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 a layer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centroid chooser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centroid average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tracklet calc (LUT)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output </a:t>
                      </a:r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serializer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857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5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7740" y="-27384"/>
            <a:ext cx="3610744" cy="764704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MicroMegas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84068" y="1016732"/>
            <a:ext cx="3852428" cy="54006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2-layer + 2-layer (4 gaps in total)  </a:t>
            </a:r>
            <a:r>
              <a:rPr lang="en-US" altLang="ja-JP" dirty="0" err="1" smtClean="0"/>
              <a:t>m</a:t>
            </a:r>
            <a:r>
              <a:rPr lang="en-US" altLang="ja-JP" dirty="0" err="1" smtClean="0"/>
              <a:t>M</a:t>
            </a:r>
            <a:r>
              <a:rPr lang="en-US" altLang="ja-JP" dirty="0" err="1" smtClean="0"/>
              <a:t>egas</a:t>
            </a:r>
            <a:r>
              <a:rPr lang="en-US" altLang="ja-JP" dirty="0" smtClean="0"/>
              <a:t> is foreseen.</a:t>
            </a:r>
          </a:p>
          <a:p>
            <a:pPr lvl="1"/>
            <a:r>
              <a:rPr lang="en-US" altLang="ja-JP" dirty="0" smtClean="0"/>
              <a:t>Charge information for precision measurement.</a:t>
            </a:r>
            <a:endParaRPr lang="en-US" altLang="ja-JP" dirty="0" smtClean="0"/>
          </a:p>
          <a:p>
            <a:r>
              <a:rPr lang="en-US" altLang="ja-JP" dirty="0" smtClean="0"/>
              <a:t>Two-dimensional readout per gap (2D MM)</a:t>
            </a:r>
          </a:p>
          <a:p>
            <a:pPr lvl="1"/>
            <a:r>
              <a:rPr lang="en-US" altLang="ja-JP" dirty="0" smtClean="0"/>
              <a:t>2 M channels in total.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Strips with 0.5mm pitch.</a:t>
            </a:r>
          </a:p>
          <a:p>
            <a:pPr lvl="1"/>
            <a:r>
              <a:rPr lang="en-US" altLang="ja-JP" dirty="0" smtClean="0"/>
              <a:t>The pitch is fine enough for LVL-1 trigger to reconstruct and find a track with the required resolution using simple discriminator outputs of hit signals. (Information of charge is not necessary.)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7" name="Content Placeholder 3" descr="toy_chamber.png"/>
          <p:cNvPicPr>
            <a:picLocks noChangeAspect="1"/>
          </p:cNvPicPr>
          <p:nvPr/>
        </p:nvPicPr>
        <p:blipFill>
          <a:blip r:embed="rId2" cstate="print"/>
          <a:srcRect l="-7950" r="-7950"/>
          <a:stretch>
            <a:fillRect/>
          </a:stretch>
        </p:blipFill>
        <p:spPr>
          <a:xfrm>
            <a:off x="-385248" y="2786235"/>
            <a:ext cx="6052638" cy="3739109"/>
          </a:xfrm>
          <a:prstGeom prst="rect">
            <a:avLst/>
          </a:prstGeom>
        </p:spPr>
      </p:pic>
      <p:grpSp>
        <p:nvGrpSpPr>
          <p:cNvPr id="8" name="Group 25"/>
          <p:cNvGrpSpPr/>
          <p:nvPr/>
        </p:nvGrpSpPr>
        <p:grpSpPr>
          <a:xfrm>
            <a:off x="1336521" y="188640"/>
            <a:ext cx="3595519" cy="2257058"/>
            <a:chOff x="5789009" y="1568360"/>
            <a:chExt cx="2569882" cy="1454419"/>
          </a:xfrm>
        </p:grpSpPr>
        <p:sp>
          <p:nvSpPr>
            <p:cNvPr id="9" name="Rectangle 26"/>
            <p:cNvSpPr/>
            <p:nvPr/>
          </p:nvSpPr>
          <p:spPr>
            <a:xfrm>
              <a:off x="5908575" y="2379918"/>
              <a:ext cx="1803548" cy="14905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7"/>
            <p:cNvGrpSpPr/>
            <p:nvPr/>
          </p:nvGrpSpPr>
          <p:grpSpPr>
            <a:xfrm>
              <a:off x="6200209" y="2509435"/>
              <a:ext cx="1180187" cy="19536"/>
              <a:chOff x="6200209" y="2383573"/>
              <a:chExt cx="1180187" cy="19536"/>
            </a:xfrm>
          </p:grpSpPr>
          <p:sp>
            <p:nvSpPr>
              <p:cNvPr id="25" name="Rectangle 42"/>
              <p:cNvSpPr/>
              <p:nvPr/>
            </p:nvSpPr>
            <p:spPr>
              <a:xfrm>
                <a:off x="62002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43"/>
              <p:cNvSpPr/>
              <p:nvPr/>
            </p:nvSpPr>
            <p:spPr>
              <a:xfrm>
                <a:off x="63526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44"/>
              <p:cNvSpPr/>
              <p:nvPr/>
            </p:nvSpPr>
            <p:spPr>
              <a:xfrm>
                <a:off x="65050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45"/>
              <p:cNvSpPr/>
              <p:nvPr/>
            </p:nvSpPr>
            <p:spPr>
              <a:xfrm>
                <a:off x="66574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46"/>
              <p:cNvSpPr/>
              <p:nvPr/>
            </p:nvSpPr>
            <p:spPr>
              <a:xfrm>
                <a:off x="68098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47"/>
              <p:cNvSpPr/>
              <p:nvPr/>
            </p:nvSpPr>
            <p:spPr>
              <a:xfrm>
                <a:off x="69622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48"/>
              <p:cNvSpPr/>
              <p:nvPr/>
            </p:nvSpPr>
            <p:spPr>
              <a:xfrm>
                <a:off x="71146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49"/>
              <p:cNvSpPr/>
              <p:nvPr/>
            </p:nvSpPr>
            <p:spPr>
              <a:xfrm>
                <a:off x="7267009" y="2383573"/>
                <a:ext cx="113387" cy="19536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28"/>
            <p:cNvSpPr/>
            <p:nvPr/>
          </p:nvSpPr>
          <p:spPr>
            <a:xfrm>
              <a:off x="5907495" y="2221361"/>
              <a:ext cx="1804628" cy="13846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9"/>
            <p:cNvSpPr/>
            <p:nvPr/>
          </p:nvSpPr>
          <p:spPr>
            <a:xfrm>
              <a:off x="5908575" y="2551548"/>
              <a:ext cx="1802468" cy="471231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PCB</a:t>
              </a:r>
              <a:endParaRPr lang="en-US" dirty="0"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6196542" y="2219731"/>
              <a:ext cx="1180187" cy="55536"/>
              <a:chOff x="6196542" y="2048101"/>
              <a:chExt cx="1180187" cy="91536"/>
            </a:xfrm>
          </p:grpSpPr>
          <p:sp>
            <p:nvSpPr>
              <p:cNvPr id="17" name="Rectangle 34"/>
              <p:cNvSpPr/>
              <p:nvPr/>
            </p:nvSpPr>
            <p:spPr>
              <a:xfrm>
                <a:off x="61965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5"/>
              <p:cNvSpPr/>
              <p:nvPr/>
            </p:nvSpPr>
            <p:spPr>
              <a:xfrm>
                <a:off x="63489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36"/>
              <p:cNvSpPr/>
              <p:nvPr/>
            </p:nvSpPr>
            <p:spPr>
              <a:xfrm>
                <a:off x="65013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37"/>
              <p:cNvSpPr/>
              <p:nvPr/>
            </p:nvSpPr>
            <p:spPr>
              <a:xfrm>
                <a:off x="66537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38"/>
              <p:cNvSpPr/>
              <p:nvPr/>
            </p:nvSpPr>
            <p:spPr>
              <a:xfrm>
                <a:off x="68061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39"/>
              <p:cNvSpPr/>
              <p:nvPr/>
            </p:nvSpPr>
            <p:spPr>
              <a:xfrm>
                <a:off x="69585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40"/>
              <p:cNvSpPr/>
              <p:nvPr/>
            </p:nvSpPr>
            <p:spPr>
              <a:xfrm>
                <a:off x="71109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41"/>
              <p:cNvSpPr/>
              <p:nvPr/>
            </p:nvSpPr>
            <p:spPr>
              <a:xfrm>
                <a:off x="7263342" y="2048101"/>
                <a:ext cx="113387" cy="91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31"/>
            <p:cNvCxnSpPr/>
            <p:nvPr/>
          </p:nvCxnSpPr>
          <p:spPr>
            <a:xfrm>
              <a:off x="5789009" y="1715858"/>
              <a:ext cx="1980319" cy="1588"/>
            </a:xfrm>
            <a:prstGeom prst="line">
              <a:avLst/>
            </a:prstGeom>
            <a:ln w="38100" cap="flat" cmpd="sng" algn="ctr">
              <a:solidFill>
                <a:srgbClr val="00009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2"/>
            <p:cNvSpPr txBox="1"/>
            <p:nvPr/>
          </p:nvSpPr>
          <p:spPr>
            <a:xfrm>
              <a:off x="7810945" y="1568360"/>
              <a:ext cx="547946" cy="257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Mesh </a:t>
              </a:r>
              <a:endParaRPr lang="en-US" dirty="0"/>
            </a:p>
          </p:txBody>
        </p:sp>
        <p:cxnSp>
          <p:nvCxnSpPr>
            <p:cNvPr id="16" name="Straight Connector 33"/>
            <p:cNvCxnSpPr/>
            <p:nvPr/>
          </p:nvCxnSpPr>
          <p:spPr>
            <a:xfrm>
              <a:off x="5862721" y="2379918"/>
              <a:ext cx="1894945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ular Callout 51"/>
          <p:cNvSpPr/>
          <p:nvPr/>
        </p:nvSpPr>
        <p:spPr>
          <a:xfrm>
            <a:off x="251520" y="555695"/>
            <a:ext cx="1977746" cy="361362"/>
          </a:xfrm>
          <a:prstGeom prst="wedgeRectCallout">
            <a:avLst>
              <a:gd name="adj1" fmla="val 59350"/>
              <a:gd name="adj2" fmla="val 12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Resistive strips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ular Callout 52"/>
          <p:cNvSpPr/>
          <p:nvPr/>
        </p:nvSpPr>
        <p:spPr>
          <a:xfrm>
            <a:off x="323528" y="2102592"/>
            <a:ext cx="1153694" cy="318296"/>
          </a:xfrm>
          <a:prstGeom prst="wedgeRectCallout">
            <a:avLst>
              <a:gd name="adj1" fmla="val 87424"/>
              <a:gd name="adj2" fmla="val -171510"/>
            </a:avLst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x strips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6" name="Rectangular Callout 53"/>
          <p:cNvSpPr/>
          <p:nvPr/>
        </p:nvSpPr>
        <p:spPr>
          <a:xfrm>
            <a:off x="3768270" y="601916"/>
            <a:ext cx="914400" cy="402822"/>
          </a:xfrm>
          <a:prstGeom prst="wedgeRectCallout">
            <a:avLst>
              <a:gd name="adj1" fmla="val -55857"/>
              <a:gd name="adj2" fmla="val 150229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strips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669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Some desirable features for </a:t>
            </a:r>
            <a:r>
              <a:rPr lang="en-US" altLang="ja-JP" sz="3200" dirty="0" err="1" smtClean="0"/>
              <a:t>mMegas</a:t>
            </a:r>
            <a:r>
              <a:rPr lang="en-US" altLang="ja-JP" sz="3200" dirty="0" smtClean="0"/>
              <a:t> frontend</a:t>
            </a:r>
            <a:endParaRPr kumimoji="1" lang="ja-JP" altLang="en-US" sz="32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89433" cy="5652628"/>
          </a:xfrm>
        </p:spPr>
        <p:txBody>
          <a:bodyPr>
            <a:noAutofit/>
          </a:bodyPr>
          <a:lstStyle/>
          <a:p>
            <a:r>
              <a:rPr lang="en-US" sz="2000" dirty="0" smtClean="0"/>
              <a:t>Real </a:t>
            </a:r>
            <a:r>
              <a:rPr lang="en-US" sz="2000" dirty="0" smtClean="0"/>
              <a:t>Time Peak </a:t>
            </a:r>
            <a:r>
              <a:rPr lang="en-US" sz="2000" dirty="0" smtClean="0"/>
              <a:t>Amplitude, Time Detection and </a:t>
            </a:r>
            <a:r>
              <a:rPr lang="en-US" altLang="ja-JP" sz="2000" dirty="0" smtClean="0"/>
              <a:t>on-chip </a:t>
            </a:r>
            <a:r>
              <a:rPr lang="en-US" altLang="ja-JP" sz="2000" dirty="0" smtClean="0"/>
              <a:t>ADC (10-12 bits</a:t>
            </a:r>
            <a:r>
              <a:rPr lang="en-US" altLang="ja-JP" sz="2000" dirty="0" smtClean="0"/>
              <a:t>?)</a:t>
            </a:r>
          </a:p>
          <a:p>
            <a:pPr lvl="1"/>
            <a:r>
              <a:rPr lang="en-US" altLang="ja-JP" sz="2000" dirty="0" smtClean="0"/>
              <a:t>Appropriate for a variety of detectors (</a:t>
            </a:r>
            <a:r>
              <a:rPr lang="en-US" altLang="ja-JP" sz="2000" dirty="0" err="1" smtClean="0"/>
              <a:t>mMegas</a:t>
            </a:r>
            <a:r>
              <a:rPr lang="en-US" altLang="ja-JP" sz="2000" dirty="0" smtClean="0"/>
              <a:t>, TGC, TPC, GEM, etc) requiring amplitude and time </a:t>
            </a:r>
            <a:r>
              <a:rPr lang="en-US" altLang="ja-JP" sz="2000" dirty="0" smtClean="0"/>
              <a:t>measurement</a:t>
            </a:r>
            <a:endParaRPr lang="en-US" sz="2000" dirty="0" smtClean="0"/>
          </a:p>
          <a:p>
            <a:pPr lvl="1"/>
            <a:r>
              <a:rPr lang="en-US" sz="2000" dirty="0" smtClean="0"/>
              <a:t>on-detector  </a:t>
            </a:r>
            <a:r>
              <a:rPr lang="en-US" sz="2000" dirty="0" smtClean="0"/>
              <a:t>zero </a:t>
            </a:r>
            <a:r>
              <a:rPr lang="en-US" sz="2000" dirty="0" smtClean="0"/>
              <a:t>suppression, dramatic </a:t>
            </a:r>
            <a:r>
              <a:rPr lang="en-US" sz="2000" dirty="0" smtClean="0"/>
              <a:t>reduction of data bandwidth</a:t>
            </a:r>
          </a:p>
          <a:p>
            <a:r>
              <a:rPr lang="en-US" sz="2000" dirty="0" smtClean="0"/>
              <a:t>Neighbor channel enabling circuitry (allows relatively high thresholds without losing small amplitudes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r>
              <a:rPr lang="en-US" altLang="ja-JP" sz="2000" dirty="0" smtClean="0"/>
              <a:t>64/128 </a:t>
            </a:r>
            <a:r>
              <a:rPr lang="en-US" altLang="ja-JP" sz="2000" dirty="0" smtClean="0"/>
              <a:t>Channels/chip, </a:t>
            </a:r>
            <a:r>
              <a:rPr lang="en-US" sz="2000" dirty="0" smtClean="0"/>
              <a:t>simultaneous </a:t>
            </a:r>
            <a:r>
              <a:rPr lang="en-US" sz="2000" dirty="0" smtClean="0"/>
              <a:t>read/write with </a:t>
            </a:r>
            <a:r>
              <a:rPr lang="en-US" sz="2000" dirty="0" err="1" smtClean="0"/>
              <a:t>Derandomizing</a:t>
            </a:r>
            <a:r>
              <a:rPr lang="en-US" sz="2000" dirty="0" smtClean="0"/>
              <a:t> Buffers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Able to provide Trigger Primitives for possible on-detector track segment finding </a:t>
            </a:r>
            <a:r>
              <a:rPr lang="en-US" sz="2000" dirty="0" smtClean="0">
                <a:solidFill>
                  <a:srgbClr val="FF0000"/>
                </a:solidFill>
              </a:rPr>
              <a:t>logic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address of the earliest cluster arrival associated with a given bunch crossing.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Powerful zero-suppression scheme has to be designed to transmit Trigger Primitives to USA15.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Address of the strips can be directly used in a Look-up-Table, similar to FTK, in USA15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Detailed Specifications of </a:t>
            </a:r>
            <a:r>
              <a:rPr lang="en-US" sz="2000" dirty="0" smtClean="0">
                <a:solidFill>
                  <a:srgbClr val="FF0000"/>
                </a:solidFill>
              </a:rPr>
              <a:t>back-end </a:t>
            </a:r>
            <a:r>
              <a:rPr lang="en-US" sz="2000" dirty="0" smtClean="0">
                <a:solidFill>
                  <a:srgbClr val="FF0000"/>
                </a:solidFill>
              </a:rPr>
              <a:t>to be </a:t>
            </a:r>
            <a:r>
              <a:rPr lang="en-US" sz="2000" dirty="0" smtClean="0">
                <a:solidFill>
                  <a:srgbClr val="FF0000"/>
                </a:solidFill>
              </a:rPr>
              <a:t>finalized.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0"/>
            <a:ext cx="7272808" cy="512676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Helvetica"/>
              </a:rPr>
              <a:t>VMM1 IC Block </a:t>
            </a:r>
            <a:r>
              <a:rPr lang="en-US" altLang="ja-JP" sz="3200" dirty="0" smtClean="0">
                <a:solidFill>
                  <a:srgbClr val="FF0000"/>
                </a:solidFill>
                <a:latin typeface="Helvetica"/>
              </a:rPr>
              <a:t>Diagram (not </a:t>
            </a:r>
            <a:r>
              <a:rPr lang="en-US" altLang="ja-JP" sz="3200" dirty="0" smtClean="0">
                <a:solidFill>
                  <a:srgbClr val="FF0000"/>
                </a:solidFill>
                <a:latin typeface="Helvetica"/>
              </a:rPr>
              <a:t>yet finalized)</a:t>
            </a:r>
            <a:endParaRPr lang="en-US" altLang="ja-JP" sz="3200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7650735" cy="44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2028" y="4725144"/>
            <a:ext cx="8100392" cy="181588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+mn-lt"/>
              </a:rPr>
              <a:t> 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64 channels/chip, CMOS 130nm, 1.2V, MPW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adj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. polarity, adj. gain (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0.11 to 2 </a:t>
            </a:r>
            <a:r>
              <a:rPr lang="en-US" sz="1400" i="0" dirty="0" err="1" smtClean="0">
                <a:solidFill>
                  <a:srgbClr val="0000FF"/>
                </a:solidFill>
                <a:latin typeface="+mn-lt"/>
              </a:rPr>
              <a:t>pC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), adj. peaking time (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25-200 ns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i="0" dirty="0" err="1" smtClean="0">
                <a:solidFill>
                  <a:srgbClr val="0000FF"/>
                </a:solidFill>
                <a:latin typeface="+mn-lt"/>
              </a:rPr>
              <a:t>derandomizing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 peak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detection (10-bit) and 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time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detection (1.5 ns)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real-time event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peak trigger and address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integrated threshold with trimming, sub-threshold 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neighbor acquisition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</a:rPr>
              <a:t> integrated pulse </a:t>
            </a:r>
            <a:r>
              <a:rPr lang="en-US" sz="1400" b="0" i="0" dirty="0" smtClean="0">
                <a:solidFill>
                  <a:srgbClr val="0000FF"/>
                </a:solidFill>
              </a:rPr>
              <a:t>generator, </a:t>
            </a:r>
            <a:r>
              <a:rPr lang="en-US" sz="1400" i="0" dirty="0" smtClean="0">
                <a:solidFill>
                  <a:srgbClr val="0000FF"/>
                </a:solidFill>
              </a:rPr>
              <a:t>calibration</a:t>
            </a:r>
            <a:r>
              <a:rPr lang="en-US" sz="1400" b="0" i="0" dirty="0" smtClean="0">
                <a:solidFill>
                  <a:srgbClr val="0000FF"/>
                </a:solidFill>
              </a:rPr>
              <a:t> circuits, 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analog 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monitor, channel 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mask and temperature 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sensor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continuous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measurement and readout, </a:t>
            </a:r>
            <a:r>
              <a:rPr lang="en-US" sz="1400" b="0" i="0" dirty="0" err="1" smtClean="0">
                <a:solidFill>
                  <a:srgbClr val="0000FF"/>
                </a:solidFill>
                <a:latin typeface="+mn-lt"/>
              </a:rPr>
              <a:t>derandomizing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FIFO</a:t>
            </a:r>
          </a:p>
          <a:p>
            <a:pPr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few </a:t>
            </a:r>
            <a:r>
              <a:rPr lang="en-US" sz="1400" b="0" i="0" dirty="0" err="1" smtClean="0">
                <a:solidFill>
                  <a:srgbClr val="0000FF"/>
                </a:solidFill>
                <a:latin typeface="+mn-lt"/>
              </a:rPr>
              <a:t>mW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 per channel, chip-to-chip (neighbor) communication, </a:t>
            </a:r>
            <a:r>
              <a:rPr lang="en-US" sz="1400" i="0" dirty="0" smtClean="0">
                <a:solidFill>
                  <a:srgbClr val="0000FF"/>
                </a:solidFill>
                <a:latin typeface="+mn-lt"/>
              </a:rPr>
              <a:t>LVDS interface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2068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Small </a:t>
            </a:r>
            <a:r>
              <a:rPr lang="en-US" altLang="ja-JP" sz="4000" dirty="0" smtClean="0"/>
              <a:t>Tube</a:t>
            </a:r>
            <a:r>
              <a:rPr kumimoji="1" lang="en-US" altLang="ja-JP" sz="4000" dirty="0" smtClean="0"/>
              <a:t> MDT </a:t>
            </a:r>
            <a:r>
              <a:rPr lang="en-US" altLang="ja-JP" sz="4000" dirty="0" smtClean="0"/>
              <a:t>&amp; TGC </a:t>
            </a:r>
            <a:r>
              <a:rPr lang="en-US" altLang="ja-JP" sz="4000" dirty="0" smtClean="0"/>
              <a:t>of </a:t>
            </a:r>
            <a:r>
              <a:rPr kumimoji="1" lang="en-US" altLang="ja-JP" sz="4000" dirty="0" smtClean="0"/>
              <a:t>SW  +  TGC of BW’s</a:t>
            </a:r>
            <a:endParaRPr kumimoji="1" lang="ja-JP" altLang="en-US" sz="2700" dirty="0"/>
          </a:p>
        </p:txBody>
      </p:sp>
      <p:sp>
        <p:nvSpPr>
          <p:cNvPr id="8" name="円/楕円 7"/>
          <p:cNvSpPr/>
          <p:nvPr/>
        </p:nvSpPr>
        <p:spPr>
          <a:xfrm>
            <a:off x="1882402" y="2692946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95280" y="3407340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5084773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5189265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5296070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6736230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6851113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7593486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7708369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739396" y="27643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39396" y="29072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39396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39396" y="319302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739396" y="3335902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82272" y="283583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882272" y="297871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82272" y="312158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82272" y="3264464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882272" y="340734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025148" y="29072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025148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025148" y="3193026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025148" y="333590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025148" y="347877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025148" y="27643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39396" y="347877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882272" y="355021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453776" y="247864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1453776" y="262152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1453776" y="27643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453776" y="2907274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453776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596652" y="255008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596652" y="269296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596652" y="2835836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96652" y="297871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1596652" y="312158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739528" y="262152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739528" y="2764398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739528" y="29072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739528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739528" y="319302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1739528" y="247864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1453776" y="319302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1596652" y="326446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3025412" y="1392818"/>
            <a:ext cx="5454336" cy="8000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107504" y="2192894"/>
            <a:ext cx="2917908" cy="16504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467544" y="5017736"/>
            <a:ext cx="199412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hit signal alignment</a:t>
            </a:r>
            <a:endParaRPr lang="en-US" altLang="ja-JP" sz="1600" dirty="0" smtClean="0"/>
          </a:p>
          <a:p>
            <a:pPr algn="ctr"/>
            <a:r>
              <a:rPr kumimoji="1" lang="en-US" altLang="ja-JP" sz="1600" dirty="0" smtClean="0"/>
              <a:t>2 x 3/4 coin.</a:t>
            </a:r>
            <a:endParaRPr kumimoji="1" lang="ja-JP" altLang="en-US" sz="1600" dirty="0"/>
          </a:p>
        </p:txBody>
      </p:sp>
      <p:sp>
        <p:nvSpPr>
          <p:cNvPr id="56" name="正方形/長方形 55"/>
          <p:cNvSpPr/>
          <p:nvPr/>
        </p:nvSpPr>
        <p:spPr>
          <a:xfrm>
            <a:off x="4932040" y="3032956"/>
            <a:ext cx="1584176" cy="82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2/3 coin.</a:t>
            </a:r>
          </a:p>
          <a:p>
            <a:pPr algn="ctr"/>
            <a:r>
              <a:rPr kumimoji="1" lang="en-US" altLang="ja-JP" sz="1600" dirty="0" smtClean="0"/>
              <a:t>hit position (</a:t>
            </a:r>
            <a:r>
              <a:rPr kumimoji="1" lang="en-US" altLang="ja-JP" sz="1600" dirty="0" err="1" smtClean="0"/>
              <a:t>R,</a:t>
            </a:r>
            <a:r>
              <a:rPr kumimoji="1" lang="en-US" altLang="ja-JP" sz="1600" dirty="0" err="1" smtClean="0">
                <a:latin typeface="Symbol" pitchFamily="18" charset="2"/>
              </a:rPr>
              <a:t>f</a:t>
            </a:r>
            <a:r>
              <a:rPr kumimoji="1" lang="en-US" altLang="ja-JP" sz="1600" dirty="0" smtClean="0"/>
              <a:t>) </a:t>
            </a:r>
            <a:endParaRPr kumimoji="1" lang="ja-JP" altLang="en-US" sz="1600" dirty="0"/>
          </a:p>
        </p:txBody>
      </p:sp>
      <p:sp>
        <p:nvSpPr>
          <p:cNvPr id="57" name="正方形/長方形 56"/>
          <p:cNvSpPr/>
          <p:nvPr/>
        </p:nvSpPr>
        <p:spPr>
          <a:xfrm>
            <a:off x="6819638" y="3032956"/>
            <a:ext cx="1928826" cy="82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3/4</a:t>
            </a:r>
            <a:r>
              <a:rPr kumimoji="1" lang="en-US" altLang="ja-JP" sz="1600" dirty="0" smtClean="0"/>
              <a:t> coin</a:t>
            </a:r>
            <a:r>
              <a:rPr kumimoji="1" lang="en-US" altLang="ja-JP" sz="1600" dirty="0" smtClean="0"/>
              <a:t>. </a:t>
            </a:r>
            <a:r>
              <a:rPr kumimoji="1" lang="en-US" altLang="ja-JP" sz="1600" dirty="0" err="1" smtClean="0"/>
              <a:t>Mx</a:t>
            </a:r>
            <a:endParaRPr kumimoji="1" lang="en-US" altLang="ja-JP" sz="1600" dirty="0" smtClean="0"/>
          </a:p>
          <a:p>
            <a:pPr algn="ctr"/>
            <a:r>
              <a:rPr kumimoji="1" lang="en-US" altLang="ja-JP" sz="1600" dirty="0" smtClean="0"/>
              <a:t>track </a:t>
            </a:r>
            <a:r>
              <a:rPr kumimoji="1" lang="en-US" altLang="ja-JP" sz="1600" dirty="0" smtClean="0"/>
              <a:t>position (</a:t>
            </a:r>
            <a:r>
              <a:rPr kumimoji="1" lang="en-US" altLang="ja-JP" sz="1600" dirty="0" err="1" smtClean="0"/>
              <a:t>R,</a:t>
            </a:r>
            <a:r>
              <a:rPr kumimoji="1" lang="en-US" altLang="ja-JP" sz="1600" dirty="0" err="1" smtClean="0">
                <a:latin typeface="Symbol" pitchFamily="18" charset="2"/>
              </a:rPr>
              <a:t>f</a:t>
            </a:r>
            <a:r>
              <a:rPr kumimoji="1" lang="en-US" altLang="ja-JP" sz="1600" dirty="0" smtClean="0"/>
              <a:t>)  </a:t>
            </a:r>
            <a:r>
              <a:rPr kumimoji="1" lang="en-US" altLang="ja-JP" sz="1600" dirty="0" smtClean="0"/>
              <a:t>deviation </a:t>
            </a:r>
            <a:r>
              <a:rPr kumimoji="1" lang="en-US" altLang="ja-JP" sz="1600" dirty="0" smtClean="0"/>
              <a:t> (</a:t>
            </a:r>
            <a:r>
              <a:rPr kumimoji="1" lang="en-US" altLang="ja-JP" sz="1600" dirty="0" err="1" smtClean="0"/>
              <a:t>dR,d</a:t>
            </a:r>
            <a:r>
              <a:rPr kumimoji="1" lang="en-US" altLang="ja-JP" sz="1600" dirty="0" err="1" smtClean="0">
                <a:latin typeface="Symbol" pitchFamily="18" charset="2"/>
              </a:rPr>
              <a:t>f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58" name="正方形/長方形 57"/>
          <p:cNvSpPr/>
          <p:nvPr/>
        </p:nvSpPr>
        <p:spPr>
          <a:xfrm>
            <a:off x="6819638" y="4329100"/>
            <a:ext cx="1928826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coin. </a:t>
            </a:r>
            <a:r>
              <a:rPr lang="en-US" altLang="ja-JP" sz="1600" dirty="0" err="1" smtClean="0"/>
              <a:t>Mx</a:t>
            </a:r>
            <a:endParaRPr lang="en-US" altLang="ja-JP" sz="1600" dirty="0" smtClean="0"/>
          </a:p>
          <a:p>
            <a:pPr algn="ctr"/>
            <a:r>
              <a:rPr lang="en-US" altLang="ja-JP" sz="1600" dirty="0" smtClean="0"/>
              <a:t>track </a:t>
            </a:r>
            <a:r>
              <a:rPr lang="en-US" altLang="ja-JP" sz="1600" dirty="0" smtClean="0"/>
              <a:t>position (</a:t>
            </a:r>
            <a:r>
              <a:rPr lang="en-US" altLang="ja-JP" sz="1600" dirty="0" err="1" smtClean="0"/>
              <a:t>R,</a:t>
            </a:r>
            <a:r>
              <a:rPr lang="en-US" altLang="ja-JP" sz="1600" dirty="0" err="1" smtClean="0">
                <a:latin typeface="Symbol" pitchFamily="18" charset="2"/>
              </a:rPr>
              <a:t>f</a:t>
            </a:r>
            <a:r>
              <a:rPr lang="en-US" altLang="ja-JP" sz="1600" dirty="0" smtClean="0"/>
              <a:t>)  deviation  (</a:t>
            </a:r>
            <a:r>
              <a:rPr lang="en-US" altLang="ja-JP" sz="1600" dirty="0" err="1" smtClean="0"/>
              <a:t>dR,d</a:t>
            </a:r>
            <a:r>
              <a:rPr lang="en-US" altLang="ja-JP" sz="1600" dirty="0" err="1" smtClean="0">
                <a:latin typeface="Symbol" pitchFamily="18" charset="2"/>
              </a:rPr>
              <a:t>f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59" name="正方形/長方形 58"/>
          <p:cNvSpPr/>
          <p:nvPr/>
        </p:nvSpPr>
        <p:spPr>
          <a:xfrm>
            <a:off x="6819638" y="5517232"/>
            <a:ext cx="1928826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R-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 coin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Mx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track </a:t>
            </a:r>
            <a:r>
              <a:rPr kumimoji="1" lang="en-US" altLang="ja-JP" dirty="0" smtClean="0"/>
              <a:t>fitting</a:t>
            </a:r>
          </a:p>
          <a:p>
            <a:pPr algn="ctr"/>
            <a:r>
              <a:rPr lang="en-US" altLang="ja-JP" dirty="0" smtClean="0"/>
              <a:t>crossing </a:t>
            </a:r>
            <a:r>
              <a:rPr lang="en-US" altLang="ja-JP" dirty="0" smtClean="0"/>
              <a:t>angle : 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kumimoji="1" lang="en-US" altLang="ja-JP" dirty="0" smtClean="0">
              <a:latin typeface="Symbol" pitchFamily="18" charset="2"/>
            </a:endParaRPr>
          </a:p>
          <a:p>
            <a:pPr algn="ctr"/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calculation</a:t>
            </a:r>
            <a:endParaRPr kumimoji="1" lang="ja-JP" altLang="en-US" dirty="0"/>
          </a:p>
        </p:txBody>
      </p:sp>
      <p:cxnSp>
        <p:nvCxnSpPr>
          <p:cNvPr id="60" name="直線矢印コネクタ 59"/>
          <p:cNvCxnSpPr/>
          <p:nvPr/>
        </p:nvCxnSpPr>
        <p:spPr>
          <a:xfrm rot="5400000">
            <a:off x="5435302" y="2708126"/>
            <a:ext cx="504056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5400000">
            <a:off x="1331640" y="3861048"/>
            <a:ext cx="72008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5400000">
            <a:off x="737574" y="3987062"/>
            <a:ext cx="468052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5400000">
            <a:off x="1457257" y="5822869"/>
            <a:ext cx="467258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6996906" y="2648756"/>
            <a:ext cx="623590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rot="5400000">
            <a:off x="7861002" y="2648756"/>
            <a:ext cx="623590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2519772" y="6381328"/>
            <a:ext cx="4284476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652120" y="4725144"/>
            <a:ext cx="1167518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rot="5400000">
            <a:off x="7598045" y="4074568"/>
            <a:ext cx="427834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7056150" y="692696"/>
            <a:ext cx="1332274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Doublets TGC</a:t>
            </a:r>
            <a:endParaRPr kumimoji="1" lang="ja-JP" altLang="en-US" sz="1600" dirty="0"/>
          </a:p>
        </p:txBody>
      </p:sp>
      <p:sp>
        <p:nvSpPr>
          <p:cNvPr id="72" name="正方形/長方形 71"/>
          <p:cNvSpPr/>
          <p:nvPr/>
        </p:nvSpPr>
        <p:spPr>
          <a:xfrm>
            <a:off x="5148064" y="692696"/>
            <a:ext cx="1214446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Triplet TGC</a:t>
            </a:r>
            <a:endParaRPr kumimoji="1" lang="ja-JP" altLang="en-US" sz="1600" dirty="0"/>
          </a:p>
        </p:txBody>
      </p:sp>
      <p:sp>
        <p:nvSpPr>
          <p:cNvPr id="73" name="正方形/長方形 72"/>
          <p:cNvSpPr/>
          <p:nvPr/>
        </p:nvSpPr>
        <p:spPr>
          <a:xfrm>
            <a:off x="431540" y="1268760"/>
            <a:ext cx="1800200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/>
              <a:t>Thin Tube MDT </a:t>
            </a:r>
          </a:p>
          <a:p>
            <a:pPr algn="ctr"/>
            <a:r>
              <a:rPr lang="en-US" altLang="ja-JP" sz="1600" b="1" dirty="0" smtClean="0"/>
              <a:t>&amp;</a:t>
            </a:r>
            <a:r>
              <a:rPr kumimoji="1" lang="en-US" altLang="ja-JP" sz="1600" b="1" dirty="0" smtClean="0"/>
              <a:t> </a:t>
            </a:r>
            <a:r>
              <a:rPr kumimoji="1" lang="en-US" altLang="ja-JP" sz="1600" b="1" dirty="0" smtClean="0"/>
              <a:t>Doublet </a:t>
            </a:r>
            <a:r>
              <a:rPr kumimoji="1" lang="en-US" altLang="ja-JP" sz="1600" b="1" dirty="0" smtClean="0"/>
              <a:t>TGC</a:t>
            </a:r>
            <a:endParaRPr kumimoji="1" lang="ja-JP" altLang="en-US" sz="1600" b="1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526138" y="107840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endParaRPr kumimoji="1" lang="ja-JP" alt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483768" y="5301208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BCID signal </a:t>
            </a:r>
            <a:endParaRPr kumimoji="1" lang="ja-JP" altLang="en-US" sz="1600" dirty="0"/>
          </a:p>
        </p:txBody>
      </p:sp>
      <p:sp>
        <p:nvSpPr>
          <p:cNvPr id="80" name="円/楕円 79"/>
          <p:cNvSpPr/>
          <p:nvPr/>
        </p:nvSpPr>
        <p:spPr>
          <a:xfrm>
            <a:off x="595280" y="283583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595280" y="297871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95280" y="312158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595280" y="326446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595280" y="355021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882402" y="255007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882402" y="283582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882402" y="29786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1882402" y="31215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1882402" y="240719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/>
          <p:cNvCxnSpPr/>
          <p:nvPr/>
        </p:nvCxnSpPr>
        <p:spPr>
          <a:xfrm rot="5400000">
            <a:off x="-236599" y="3424155"/>
            <a:ext cx="1305834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rot="5400000">
            <a:off x="-118911" y="3429000"/>
            <a:ext cx="1296145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rot="5400000">
            <a:off x="1454874" y="2924944"/>
            <a:ext cx="1296144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5400000">
            <a:off x="1567720" y="2924945"/>
            <a:ext cx="1296143" cy="1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/>
          <p:cNvSpPr/>
          <p:nvPr/>
        </p:nvSpPr>
        <p:spPr>
          <a:xfrm>
            <a:off x="2715182" y="3032956"/>
            <a:ext cx="1928826" cy="82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3/4</a:t>
            </a:r>
            <a:r>
              <a:rPr kumimoji="1" lang="en-US" altLang="ja-JP" sz="1600" dirty="0" smtClean="0"/>
              <a:t> coin</a:t>
            </a:r>
            <a:r>
              <a:rPr kumimoji="1" lang="en-US" altLang="ja-JP" sz="1600" dirty="0" smtClean="0"/>
              <a:t>. </a:t>
            </a:r>
            <a:r>
              <a:rPr kumimoji="1" lang="en-US" altLang="ja-JP" sz="1600" dirty="0" err="1" smtClean="0"/>
              <a:t>Mx</a:t>
            </a:r>
            <a:endParaRPr kumimoji="1" lang="en-US" altLang="ja-JP" sz="1600" dirty="0" smtClean="0"/>
          </a:p>
          <a:p>
            <a:pPr algn="ctr"/>
            <a:r>
              <a:rPr kumimoji="1" lang="en-US" altLang="ja-JP" sz="1600" dirty="0" smtClean="0"/>
              <a:t>track </a:t>
            </a:r>
            <a:r>
              <a:rPr kumimoji="1" lang="en-US" altLang="ja-JP" sz="1600" dirty="0" smtClean="0"/>
              <a:t>position (</a:t>
            </a:r>
            <a:r>
              <a:rPr kumimoji="1" lang="en-US" altLang="ja-JP" sz="1600" dirty="0" err="1" smtClean="0"/>
              <a:t>R,</a:t>
            </a:r>
            <a:r>
              <a:rPr kumimoji="1" lang="en-US" altLang="ja-JP" sz="1600" dirty="0" err="1" smtClean="0">
                <a:latin typeface="Symbol" pitchFamily="18" charset="2"/>
              </a:rPr>
              <a:t>f</a:t>
            </a:r>
            <a:r>
              <a:rPr kumimoji="1" lang="en-US" altLang="ja-JP" sz="1600" dirty="0" smtClean="0"/>
              <a:t>)  </a:t>
            </a:r>
            <a:r>
              <a:rPr kumimoji="1" lang="en-US" altLang="ja-JP" sz="1600" dirty="0" smtClean="0"/>
              <a:t>deviation </a:t>
            </a:r>
            <a:r>
              <a:rPr kumimoji="1" lang="en-US" altLang="ja-JP" sz="1600" dirty="0" smtClean="0"/>
              <a:t> (</a:t>
            </a:r>
            <a:r>
              <a:rPr kumimoji="1" lang="en-US" altLang="ja-JP" sz="1600" dirty="0" err="1" smtClean="0"/>
              <a:t>dR,d</a:t>
            </a:r>
            <a:r>
              <a:rPr kumimoji="1" lang="en-US" altLang="ja-JP" sz="1600" dirty="0" err="1" smtClean="0">
                <a:latin typeface="Symbol" pitchFamily="18" charset="2"/>
              </a:rPr>
              <a:t>f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cxnSp>
        <p:nvCxnSpPr>
          <p:cNvPr id="95" name="直線矢印コネクタ 94"/>
          <p:cNvCxnSpPr/>
          <p:nvPr/>
        </p:nvCxnSpPr>
        <p:spPr>
          <a:xfrm>
            <a:off x="611560" y="3717032"/>
            <a:ext cx="2088232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2341340" y="3248980"/>
            <a:ext cx="358452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5400000">
            <a:off x="5220469" y="4292699"/>
            <a:ext cx="864096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rot="5400000">
            <a:off x="3311066" y="4833156"/>
            <a:ext cx="1945010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4283968" y="5802984"/>
            <a:ext cx="2535670" cy="228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2987824" y="1555062"/>
            <a:ext cx="1152128" cy="6480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3769521" y="16499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3" name="円弧 102"/>
          <p:cNvSpPr/>
          <p:nvPr/>
        </p:nvSpPr>
        <p:spPr>
          <a:xfrm rot="2692421">
            <a:off x="3183864" y="1726742"/>
            <a:ext cx="637127" cy="563980"/>
          </a:xfrm>
          <a:prstGeom prst="arc">
            <a:avLst>
              <a:gd name="adj1" fmla="val 16200000"/>
              <a:gd name="adj2" fmla="val 1960933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467544" y="4221088"/>
            <a:ext cx="2000264" cy="396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ASD + BCID (40MHz)</a:t>
            </a:r>
            <a:endParaRPr lang="en-US" altLang="ja-JP" sz="1600" dirty="0" smtClean="0"/>
          </a:p>
        </p:txBody>
      </p:sp>
      <p:sp>
        <p:nvSpPr>
          <p:cNvPr id="107" name="正方形/長方形 106"/>
          <p:cNvSpPr/>
          <p:nvPr/>
        </p:nvSpPr>
        <p:spPr>
          <a:xfrm>
            <a:off x="467544" y="6093296"/>
            <a:ext cx="198022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track position (R)</a:t>
            </a:r>
          </a:p>
          <a:p>
            <a:pPr algn="ctr"/>
            <a:r>
              <a:rPr lang="en-US" altLang="ja-JP" sz="1600" dirty="0" smtClean="0"/>
              <a:t>a</a:t>
            </a:r>
            <a:r>
              <a:rPr lang="en-US" altLang="ja-JP" sz="1600" dirty="0" smtClean="0"/>
              <a:t>ngle deviation (</a:t>
            </a:r>
            <a:r>
              <a:rPr lang="en-US" altLang="ja-JP" sz="1600" dirty="0" err="1" smtClean="0"/>
              <a:t>d</a:t>
            </a:r>
            <a:r>
              <a:rPr lang="en-US" altLang="ja-JP" sz="1600" dirty="0" err="1" smtClean="0">
                <a:latin typeface="Symbol" pitchFamily="18" charset="2"/>
              </a:rPr>
              <a:t>q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cxnSp>
        <p:nvCxnSpPr>
          <p:cNvPr id="124" name="直線矢印コネクタ 123"/>
          <p:cNvCxnSpPr/>
          <p:nvPr/>
        </p:nvCxnSpPr>
        <p:spPr>
          <a:xfrm rot="5400000">
            <a:off x="7654534" y="5315019"/>
            <a:ext cx="324036" cy="838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5400000">
            <a:off x="2430159" y="4562729"/>
            <a:ext cx="1404156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 rot="10800000">
            <a:off x="2483769" y="5265204"/>
            <a:ext cx="64807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 rot="5400000">
            <a:off x="737177" y="5822075"/>
            <a:ext cx="467258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 rot="5400000">
            <a:off x="1494452" y="4815154"/>
            <a:ext cx="396044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rot="5400000">
            <a:off x="774372" y="4814360"/>
            <a:ext cx="396044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792088"/>
          </a:xfrm>
        </p:spPr>
        <p:txBody>
          <a:bodyPr/>
          <a:lstStyle/>
          <a:p>
            <a:r>
              <a:rPr lang="en-US" altLang="ja-JP" dirty="0" smtClean="0"/>
              <a:t>BCID and Decoding circuits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4" y="2453467"/>
            <a:ext cx="5761356" cy="396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82" y="1124744"/>
            <a:ext cx="5706658" cy="13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0788"/>
            <a:ext cx="4355976" cy="31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Present system and improvement scenario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44208" y="3212976"/>
            <a:ext cx="2242592" cy="29131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7" name="コンテンツ プレースホルダ 3" descr="test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6475069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09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Station (4 x 2 layers) coincidence logic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6844" y="2370946"/>
            <a:ext cx="4010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3/4</a:t>
            </a:r>
            <a:endParaRPr kumimoji="1" lang="ja-JP" alt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2162925"/>
            <a:ext cx="8424936" cy="2706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rot="5400000">
            <a:off x="649314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>
            <a:off x="719957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792188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93904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1010479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1081917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51676" y="1355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66056" y="1355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80436" y="1355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10750" y="1355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09196" y="1355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3890" y="13558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96832" y="135584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n+1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11212" y="135584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n+2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25592" y="135584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n+3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53758" y="135584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………….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71600" y="1073513"/>
            <a:ext cx="674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Aligned hit signals from each layer (</a:t>
            </a:r>
            <a:r>
              <a:rPr kumimoji="1" lang="en-US" altLang="ja-JP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kumimoji="1" lang="en-US" altLang="ja-JP" dirty="0" smtClean="0"/>
              <a:t>,</a:t>
            </a: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kumimoji="1" lang="en-US" altLang="ja-JP" dirty="0" smtClean="0"/>
              <a:t>,</a:t>
            </a: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kumimoji="1" lang="en-US" altLang="ja-JP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kumimoji="1" lang="en-US" altLang="ja-JP" dirty="0" smtClean="0"/>
              <a:t>,</a:t>
            </a:r>
            <a:r>
              <a:rPr kumimoji="1" lang="en-US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kumimoji="1" lang="en-US" altLang="ja-JP" dirty="0" smtClean="0"/>
              <a:t>,</a:t>
            </a:r>
            <a:r>
              <a:rPr lang="en-US" altLang="ja-JP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kumimoji="1" lang="en-US" altLang="ja-JP" dirty="0" smtClean="0"/>
              <a:t>,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altLang="ja-JP" dirty="0" smtClean="0"/>
              <a:t>,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layers) : 0.5mm step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07704" y="2204864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Inner layers</a:t>
            </a:r>
          </a:p>
          <a:p>
            <a:r>
              <a:rPr lang="en-US" altLang="ja-JP" sz="1600" dirty="0" smtClean="0"/>
              <a:t>The expected track deviations from infinite </a:t>
            </a:r>
            <a:r>
              <a:rPr lang="en-US" altLang="ja-JP" sz="1600" dirty="0" err="1" smtClean="0"/>
              <a:t>pT</a:t>
            </a:r>
            <a:r>
              <a:rPr lang="en-US" altLang="ja-JP" sz="1600" dirty="0" smtClean="0"/>
              <a:t> muons is less than ± 1</a:t>
            </a:r>
            <a:r>
              <a:rPr lang="en-US" altLang="ja-JP" sz="1600" baseline="30000" dirty="0" smtClean="0"/>
              <a:t>o</a:t>
            </a:r>
            <a:r>
              <a:rPr lang="en-US" altLang="ja-JP" sz="1600" dirty="0" smtClean="0"/>
              <a:t> (</a:t>
            </a:r>
            <a:r>
              <a:rPr lang="en-US" altLang="ja-JP" sz="1600" dirty="0" err="1" smtClean="0"/>
              <a:t>pT</a:t>
            </a:r>
            <a:r>
              <a:rPr lang="en-US" altLang="ja-JP" sz="1600" dirty="0" smtClean="0"/>
              <a:t> &gt; 20 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), so that one can restrict the track finding window within very narrow area. </a:t>
            </a:r>
            <a:r>
              <a:rPr lang="en-US" altLang="ja-JP" sz="1600" dirty="0" smtClean="0">
                <a:solidFill>
                  <a:schemeClr val="tx2">
                    <a:lumMod val="75000"/>
                  </a:schemeClr>
                </a:solidFill>
              </a:rPr>
              <a:t>3-out-of-4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600" dirty="0" smtClean="0"/>
              <a:t>and 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3-out-of-4</a:t>
            </a:r>
            <a:r>
              <a:rPr lang="en-US" altLang="ja-JP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1600" dirty="0" smtClean="0"/>
              <a:t>coincidences are made for both super-layers individually.  Information of  position and deviation from both super-layers are combined. 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The Level-0 trigger signal from TGC assists the track finding and the BCID.</a:t>
            </a:r>
          </a:p>
          <a:p>
            <a:r>
              <a:rPr lang="en-US" altLang="ja-JP" sz="1600" dirty="0" smtClean="0"/>
              <a:t>The tracking efficiency, efficiency holes and the probability of the wrong tacking are to be estimated by the simulation works using real data. </a:t>
            </a:r>
          </a:p>
        </p:txBody>
      </p:sp>
      <p:sp>
        <p:nvSpPr>
          <p:cNvPr id="27" name="下矢印 26"/>
          <p:cNvSpPr/>
          <p:nvPr/>
        </p:nvSpPr>
        <p:spPr>
          <a:xfrm>
            <a:off x="1669262" y="4905164"/>
            <a:ext cx="45719" cy="286291"/>
          </a:xfrm>
          <a:prstGeom prst="downArrow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4427984" y="4905164"/>
            <a:ext cx="58140" cy="286291"/>
          </a:xfrm>
          <a:prstGeom prst="downArrow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>
            <a:off x="7092280" y="4905164"/>
            <a:ext cx="58139" cy="286291"/>
          </a:xfrm>
          <a:prstGeom prst="downArrow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rot="16200000" flipH="1">
            <a:off x="8104649" y="1903283"/>
            <a:ext cx="432048" cy="8514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897096" y="1351062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Level-0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/>
          <p:nvPr/>
        </p:nvCxnSpPr>
        <p:spPr>
          <a:xfrm rot="5400000">
            <a:off x="863429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>
            <a:off x="1146698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5400000">
            <a:off x="1368368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5400000">
            <a:off x="1439011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5400000">
            <a:off x="1511242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1658095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>
            <a:off x="1729533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>
            <a:off x="180097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5400000">
            <a:off x="1582483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>
            <a:off x="1865752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5400000">
            <a:off x="2088128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>
            <a:off x="2158771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5400000">
            <a:off x="2231002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>
            <a:off x="2377855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5400000">
            <a:off x="2449293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5400000">
            <a:off x="252073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>
            <a:off x="2302243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>
            <a:off x="2585512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2813292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5400000">
            <a:off x="2883935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2956166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5400000">
            <a:off x="3103019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5400000">
            <a:off x="3174457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5400000">
            <a:off x="3245895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3027407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rot="5400000">
            <a:off x="3310676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>
            <a:off x="3528046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3598689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3670920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5400000">
            <a:off x="3817773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5400000">
            <a:off x="388921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5400000">
            <a:off x="3960649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5400000">
            <a:off x="3742161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4025430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rot="5400000">
            <a:off x="4968206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rot="5400000">
            <a:off x="5038849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>
            <a:off x="5111080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rot="5400000">
            <a:off x="5257933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32937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rot="5400000">
            <a:off x="5400809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rot="5400000">
            <a:off x="5182321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rot="5400000">
            <a:off x="5465590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rot="5400000">
            <a:off x="5683523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rot="5400000">
            <a:off x="5754166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rot="5400000">
            <a:off x="5826397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rot="5400000">
            <a:off x="5973250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6044688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6116126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5897638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6180907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rot="5400000">
            <a:off x="6408366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rot="5400000">
            <a:off x="6479009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rot="5400000">
            <a:off x="6551240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rot="5400000">
            <a:off x="6698093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rot="5400000">
            <a:off x="676953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rot="5400000">
            <a:off x="6840969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rot="5400000">
            <a:off x="6622481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rot="5400000">
            <a:off x="6905750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rot="5400000">
            <a:off x="7128446" y="1906151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rot="5400000">
            <a:off x="7199089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rot="5400000">
            <a:off x="7271320" y="1905357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rot="5400000">
            <a:off x="7418173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rot="5400000">
            <a:off x="7489611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rot="5400000">
            <a:off x="7561049" y="1905357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rot="5400000">
            <a:off x="7342561" y="1905036"/>
            <a:ext cx="428628" cy="1588"/>
          </a:xfrm>
          <a:prstGeom prst="straightConnector1">
            <a:avLst/>
          </a:prstGeom>
          <a:ln w="635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5400000">
            <a:off x="7625830" y="1905036"/>
            <a:ext cx="428628" cy="1588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グループ化 97"/>
          <p:cNvGrpSpPr/>
          <p:nvPr/>
        </p:nvGrpSpPr>
        <p:grpSpPr>
          <a:xfrm>
            <a:off x="470544" y="2575938"/>
            <a:ext cx="1224136" cy="864096"/>
            <a:chOff x="395536" y="1950459"/>
            <a:chExt cx="1800200" cy="1285891"/>
          </a:xfrm>
        </p:grpSpPr>
        <p:sp>
          <p:nvSpPr>
            <p:cNvPr id="99" name="円/楕円 98"/>
            <p:cNvSpPr/>
            <p:nvPr/>
          </p:nvSpPr>
          <p:spPr>
            <a:xfrm>
              <a:off x="1868116" y="2236211"/>
              <a:ext cx="142876" cy="1428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595287" y="2950589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732253" y="2307656"/>
              <a:ext cx="142876" cy="1428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732253" y="2450532"/>
              <a:ext cx="142876" cy="1428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732253" y="2593408"/>
              <a:ext cx="142876" cy="1428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732253" y="2736284"/>
              <a:ext cx="142876" cy="1428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732253" y="2879160"/>
              <a:ext cx="142876" cy="1428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870367" y="2379094"/>
              <a:ext cx="142876" cy="142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870367" y="2521970"/>
              <a:ext cx="142876" cy="142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870367" y="2664846"/>
              <a:ext cx="142876" cy="142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870367" y="2807722"/>
              <a:ext cx="142876" cy="142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870367" y="2950598"/>
              <a:ext cx="142876" cy="142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1008481" y="2450532"/>
              <a:ext cx="142876" cy="142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1008481" y="2593408"/>
              <a:ext cx="142876" cy="142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008481" y="2736284"/>
              <a:ext cx="142876" cy="142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1008481" y="2879160"/>
              <a:ext cx="142876" cy="142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008481" y="3022036"/>
              <a:ext cx="142876" cy="142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008481" y="2307656"/>
              <a:ext cx="142876" cy="142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32253" y="3022036"/>
              <a:ext cx="142876" cy="1428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870367" y="3093474"/>
              <a:ext cx="142876" cy="142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1453776" y="2021904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1453776" y="2164780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1453776" y="2307656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1453776" y="2450532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1453776" y="2593408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1592240" y="2093342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1592240" y="2236218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592240" y="2379094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1592240" y="252197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1592240" y="2664846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1730004" y="2164780"/>
              <a:ext cx="142876" cy="142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1730004" y="2307656"/>
              <a:ext cx="142876" cy="142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730004" y="2450532"/>
              <a:ext cx="142876" cy="142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730004" y="2593408"/>
              <a:ext cx="142876" cy="142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730004" y="2736284"/>
              <a:ext cx="142876" cy="142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1730004" y="2021904"/>
              <a:ext cx="142876" cy="142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453776" y="2736284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1592240" y="2807722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595287" y="2379085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595287" y="2521961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595287" y="2664837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595287" y="2807713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595287" y="3093465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1868116" y="2093335"/>
              <a:ext cx="142876" cy="1428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868116" y="2379087"/>
              <a:ext cx="142876" cy="1428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1868116" y="2521963"/>
              <a:ext cx="142876" cy="1428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1868116" y="2664839"/>
              <a:ext cx="142876" cy="1428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1868116" y="1950459"/>
              <a:ext cx="142876" cy="1428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7" name="直線矢印コネクタ 146"/>
            <p:cNvCxnSpPr/>
            <p:nvPr/>
          </p:nvCxnSpPr>
          <p:spPr>
            <a:xfrm flipV="1">
              <a:off x="395536" y="2353444"/>
              <a:ext cx="1800200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テキスト ボックス 185"/>
          <p:cNvSpPr txBox="1"/>
          <p:nvPr/>
        </p:nvSpPr>
        <p:spPr>
          <a:xfrm>
            <a:off x="611560" y="2514962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423852" y="3440033"/>
            <a:ext cx="100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Super-layer 1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971600" y="3224009"/>
            <a:ext cx="100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Super-layer 2</a:t>
            </a:r>
            <a:endParaRPr kumimoji="1" lang="ja-JP" alt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96560" y="5193196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rack position/deviation</a:t>
            </a: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3332864" y="5202488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rack position/deviation</a:t>
            </a: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5997160" y="5202488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rack position/deviation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61206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Latency Estimation (&lt;3.2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sec)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51520" y="1019604"/>
          <a:ext cx="8568952" cy="5109696"/>
        </p:xfrm>
        <a:graphic>
          <a:graphicData uri="http://schemas.openxmlformats.org/drawingml/2006/table">
            <a:tbl>
              <a:tblPr/>
              <a:tblGrid>
                <a:gridCol w="2686149"/>
                <a:gridCol w="374191"/>
                <a:gridCol w="374191"/>
                <a:gridCol w="662851"/>
                <a:gridCol w="577321"/>
                <a:gridCol w="2544492"/>
                <a:gridCol w="374191"/>
                <a:gridCol w="312716"/>
                <a:gridCol w="662850"/>
              </a:tblGrid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Present TGC Level-1 Trigger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Thin Tube MDT (SW)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+ TGC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nsec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CLK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CLK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nsec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CLK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CLK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TOF from interaction point to TGC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TOF from interaction point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SW (10 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Propagation delay on wire/strip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Propagation delay along wire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TGC response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MDT drift time (0 -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ns)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ASD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ASD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Cable to PS-Board (12.5m max.)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 Bunch ID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Variable Delay, Bunch ID, OR and signal routing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Serializer (TLK2501 @ 80MHz) + Optical Tx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Variable Delay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Optical Fibre Cable (90m)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3/4 Coincidence Matrix or 2/3 Coincidence Logic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Optical Rx + De-serializer (TLK2501 @ 80MHz)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LVDS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(SN65LV1023)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Shift Register (28-steps, 0 -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200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ns) 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Cable to H-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Board (15m max.)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 coincidence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LVDS Rx (SN65LV1224A)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track find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Variable Delay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encoding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 H-pT Matrix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MDT (SW)</a:t>
                      </a:r>
                      <a:r>
                        <a:rPr lang="en-US" sz="10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– TGC(BW) combined  HERE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G-Link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(HDMP-1032A) + Optical Transmitter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TGC R-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coin.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(LUT) 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MDT-TGC coin.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altLang="ja-JP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Optical Cable to USA15 (90m max.)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crossing angle calculation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altLang="ja-JP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Optical Receiver + G-Link Rx (HDMP-1034A)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43.5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ja-JP" sz="1000" b="0" i="0" u="none" strike="noStrike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pT</a:t>
                      </a:r>
                      <a:r>
                        <a:rPr lang="en-US" altLang="ja-JP" sz="10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calculation (LUT)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 Sector Logic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ja-JP" sz="10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pT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encoding</a:t>
                      </a:r>
                      <a:endParaRPr lang="ja-JP" altLang="en-US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Cable to MUCTPI (10m)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Cable to MUCTPI (10m)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MUCTPI (4 + variable)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MUCTPI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Cable to CTP (2.4m)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Cable to CTP (2.4m)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CTP (5 + varable[0-11])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CTP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Cable to LTPi (10m)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Cable to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LTPi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(10m)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LTPi + LTP + TTCvi + TTCex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LTPi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+ LTP +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TTCvi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+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TTCex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Variable Delay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Variable Delay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Optical Cable to TGC frontend (110m)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Optical Cable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TTCrq + fanout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TTCrq + fanout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103.5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Cable to PS-Board (5m max.)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Cable to Frontend Electronics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3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sec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2.625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 flipV="1">
            <a:off x="4355976" y="3501008"/>
            <a:ext cx="576064" cy="50405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RPC Barrel Upgrade in the Feet Region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20072" y="1052736"/>
            <a:ext cx="3744416" cy="547260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LVL1 muon trigger efficiency in the feet sectors is about 50% lower than the one  for standard sectors.</a:t>
            </a:r>
          </a:p>
          <a:p>
            <a:r>
              <a:rPr lang="en-US" altLang="ja-JP" dirty="0" smtClean="0"/>
              <a:t>In order to recover the efficiency loss, a fourth layer of the RPC (RPC4) has been installed, wherever possible.</a:t>
            </a:r>
          </a:p>
          <a:p>
            <a:r>
              <a:rPr lang="en-US" altLang="ja-JP" dirty="0" smtClean="0"/>
              <a:t>Improved to be  80% (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= 20GeV).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ACES 2011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872716"/>
            <a:ext cx="505133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>
          <a:xfrm>
            <a:off x="1367644" y="5553236"/>
            <a:ext cx="792088" cy="3240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203848" y="5553236"/>
            <a:ext cx="792088" cy="3240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339752" y="601722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RPC4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rot="5400000" flipH="1" flipV="1">
            <a:off x="2987824" y="5913276"/>
            <a:ext cx="180020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6200000" flipV="1">
            <a:off x="2141730" y="5931278"/>
            <a:ext cx="216024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Upgraded RPC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503548" y="1265340"/>
            <a:ext cx="1440160" cy="34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4824028" y="1952836"/>
            <a:ext cx="1224136" cy="85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Low </a:t>
            </a:r>
            <a:r>
              <a:rPr kumimoji="1" lang="en-US" altLang="ja-JP" sz="1600" dirty="0" err="1" smtClean="0"/>
              <a:t>pT</a:t>
            </a:r>
            <a:r>
              <a:rPr kumimoji="1" lang="en-US" altLang="ja-JP" sz="1600" dirty="0" smtClean="0"/>
              <a:t> &amp; 1/2 coin.</a:t>
            </a:r>
          </a:p>
          <a:p>
            <a:pPr algn="ctr"/>
            <a:r>
              <a:rPr lang="en-US" altLang="ja-JP" sz="1600" dirty="0" smtClean="0">
                <a:latin typeface="Symbol" pitchFamily="18" charset="2"/>
              </a:rPr>
              <a:t>h &amp; f </a:t>
            </a:r>
            <a:r>
              <a:rPr kumimoji="1" lang="en-US" altLang="ja-JP" sz="1600" dirty="0" smtClean="0"/>
              <a:t>coin. </a:t>
            </a:r>
            <a:endParaRPr kumimoji="1"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807804" y="1556792"/>
            <a:ext cx="133214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600" dirty="0" smtClean="0">
              <a:latin typeface="Symbol" pitchFamily="18" charset="2"/>
            </a:endParaRPr>
          </a:p>
          <a:p>
            <a:pPr algn="ctr"/>
            <a:r>
              <a:rPr lang="en-US" altLang="ja-JP" sz="1600" dirty="0" smtClean="0">
                <a:latin typeface="Symbol" pitchFamily="18" charset="2"/>
              </a:rPr>
              <a:t>h</a:t>
            </a:r>
            <a:r>
              <a:rPr lang="en-US" altLang="ja-JP" sz="1600" dirty="0" smtClean="0"/>
              <a:t> : 3/4</a:t>
            </a:r>
            <a:r>
              <a:rPr kumimoji="1" lang="en-US" altLang="ja-JP" sz="1600" dirty="0" smtClean="0"/>
              <a:t> coin.</a:t>
            </a:r>
          </a:p>
          <a:p>
            <a:pPr algn="ctr"/>
            <a:r>
              <a:rPr lang="en-US" altLang="ja-JP" sz="1600" dirty="0" smtClean="0">
                <a:latin typeface="Symbol" pitchFamily="18" charset="2"/>
              </a:rPr>
              <a:t>f</a:t>
            </a:r>
            <a:r>
              <a:rPr lang="en-US" altLang="ja-JP" sz="1600" dirty="0" smtClean="0"/>
              <a:t> : 3/4 coin.</a:t>
            </a:r>
            <a:endParaRPr kumimoji="1" lang="en-US" altLang="ja-JP" sz="1600" dirty="0" smtClean="0"/>
          </a:p>
          <a:p>
            <a:pPr algn="ctr"/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984268" y="1952836"/>
            <a:ext cx="154817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calculation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053308" y="2096852"/>
            <a:ext cx="718492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139952" y="2095264"/>
            <a:ext cx="648072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7380709" y="3140571"/>
            <a:ext cx="648072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2015716" y="4185084"/>
            <a:ext cx="2772308" cy="22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295636" y="249289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endParaRPr kumimoji="1" lang="ja-JP" alt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rot="5400000">
            <a:off x="3672297" y="3068563"/>
            <a:ext cx="864096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03548" y="1376772"/>
            <a:ext cx="1440160" cy="34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03548" y="2024844"/>
            <a:ext cx="1440160" cy="34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03548" y="2136276"/>
            <a:ext cx="1440160" cy="34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03548" y="3458164"/>
            <a:ext cx="1440160" cy="34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03548" y="3569596"/>
            <a:ext cx="1440160" cy="34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03548" y="4178244"/>
            <a:ext cx="1440160" cy="342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03548" y="4289676"/>
            <a:ext cx="1440160" cy="342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2267744" y="1736018"/>
            <a:ext cx="502468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4105536" y="2636912"/>
            <a:ext cx="682488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015716" y="1304764"/>
            <a:ext cx="252028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>
            <a:off x="2052514" y="1520788"/>
            <a:ext cx="431254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4824028" y="3356992"/>
            <a:ext cx="1224136" cy="9721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latin typeface="Symbol" pitchFamily="18" charset="2"/>
              </a:rPr>
              <a:t>h</a:t>
            </a:r>
            <a:r>
              <a:rPr lang="en-US" altLang="ja-JP" sz="1600" dirty="0" smtClean="0"/>
              <a:t> : 3/4 coin.</a:t>
            </a:r>
          </a:p>
          <a:p>
            <a:pPr algn="ctr"/>
            <a:r>
              <a:rPr lang="en-US" altLang="ja-JP" sz="1600" dirty="0" smtClean="0">
                <a:latin typeface="Symbol" pitchFamily="18" charset="2"/>
              </a:rPr>
              <a:t>f</a:t>
            </a:r>
            <a:r>
              <a:rPr lang="en-US" altLang="ja-JP" sz="1600" dirty="0" smtClean="0"/>
              <a:t> : 3/4 coin.</a:t>
            </a:r>
          </a:p>
          <a:p>
            <a:pPr algn="ctr"/>
            <a:r>
              <a:rPr lang="en-US" altLang="ja-JP" sz="1600" dirty="0" smtClean="0">
                <a:latin typeface="Symbol" pitchFamily="18" charset="2"/>
              </a:rPr>
              <a:t>h &amp; f </a:t>
            </a:r>
            <a:r>
              <a:rPr kumimoji="1" lang="en-US" altLang="ja-JP" sz="1600" dirty="0" smtClean="0"/>
              <a:t>coin. </a:t>
            </a:r>
            <a:endParaRPr kumimoji="1" lang="ja-JP" altLang="en-US" sz="1600" dirty="0"/>
          </a:p>
        </p:txBody>
      </p:sp>
      <p:cxnSp>
        <p:nvCxnSpPr>
          <p:cNvPr id="55" name="直線矢印コネクタ 54"/>
          <p:cNvCxnSpPr/>
          <p:nvPr/>
        </p:nvCxnSpPr>
        <p:spPr>
          <a:xfrm rot="10800000">
            <a:off x="2015716" y="3501008"/>
            <a:ext cx="2088232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395536" y="9087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RPC1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95536" y="169151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RPC2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5536" y="313167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RPC3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95536" y="382504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RPC4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4103948" y="3501008"/>
            <a:ext cx="684076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2843808" y="1223464"/>
            <a:ext cx="12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Low-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Pad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788024" y="1583504"/>
            <a:ext cx="13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High-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Pad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572000" y="2996952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New Low-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pT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 Pad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 rot="16200000" flipH="1">
            <a:off x="-558570" y="2510898"/>
            <a:ext cx="3744416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6912260" y="1583504"/>
            <a:ext cx="13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Sector Logic</a:t>
            </a:r>
            <a:endParaRPr kumimoji="1" lang="ja-JP" altLang="en-US" dirty="0"/>
          </a:p>
        </p:txBody>
      </p:sp>
      <p:sp>
        <p:nvSpPr>
          <p:cNvPr id="81" name="フリーフォーム 80"/>
          <p:cNvSpPr/>
          <p:nvPr/>
        </p:nvSpPr>
        <p:spPr>
          <a:xfrm>
            <a:off x="6048164" y="2096852"/>
            <a:ext cx="900100" cy="144016"/>
          </a:xfrm>
          <a:custGeom>
            <a:avLst/>
            <a:gdLst>
              <a:gd name="connsiteX0" fmla="*/ 0 w 748146"/>
              <a:gd name="connsiteY0" fmla="*/ 83127 h 169718"/>
              <a:gd name="connsiteX1" fmla="*/ 62346 w 748146"/>
              <a:gd name="connsiteY1" fmla="*/ 93518 h 169718"/>
              <a:gd name="connsiteX2" fmla="*/ 207819 w 748146"/>
              <a:gd name="connsiteY2" fmla="*/ 10391 h 169718"/>
              <a:gd name="connsiteX3" fmla="*/ 446809 w 748146"/>
              <a:gd name="connsiteY3" fmla="*/ 155863 h 169718"/>
              <a:gd name="connsiteX4" fmla="*/ 602673 w 748146"/>
              <a:gd name="connsiteY4" fmla="*/ 93518 h 169718"/>
              <a:gd name="connsiteX5" fmla="*/ 706582 w 748146"/>
              <a:gd name="connsiteY5" fmla="*/ 83127 h 169718"/>
              <a:gd name="connsiteX6" fmla="*/ 748146 w 748146"/>
              <a:gd name="connsiteY6" fmla="*/ 83127 h 169718"/>
              <a:gd name="connsiteX7" fmla="*/ 748146 w 748146"/>
              <a:gd name="connsiteY7" fmla="*/ 83127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146" h="169718">
                <a:moveTo>
                  <a:pt x="0" y="83127"/>
                </a:moveTo>
                <a:cubicBezTo>
                  <a:pt x="13855" y="94384"/>
                  <a:pt x="27710" y="105641"/>
                  <a:pt x="62346" y="93518"/>
                </a:cubicBezTo>
                <a:cubicBezTo>
                  <a:pt x="96983" y="81395"/>
                  <a:pt x="143742" y="0"/>
                  <a:pt x="207819" y="10391"/>
                </a:cubicBezTo>
                <a:cubicBezTo>
                  <a:pt x="271896" y="20782"/>
                  <a:pt x="381000" y="142009"/>
                  <a:pt x="446809" y="155863"/>
                </a:cubicBezTo>
                <a:cubicBezTo>
                  <a:pt x="512618" y="169718"/>
                  <a:pt x="559378" y="105641"/>
                  <a:pt x="602673" y="93518"/>
                </a:cubicBezTo>
                <a:cubicBezTo>
                  <a:pt x="645968" y="81395"/>
                  <a:pt x="682337" y="84859"/>
                  <a:pt x="706582" y="83127"/>
                </a:cubicBezTo>
                <a:cubicBezTo>
                  <a:pt x="730827" y="81395"/>
                  <a:pt x="748146" y="83127"/>
                  <a:pt x="748146" y="83127"/>
                </a:cubicBezTo>
                <a:lnTo>
                  <a:pt x="748146" y="83127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/>
        </p:nvSpPr>
        <p:spPr>
          <a:xfrm>
            <a:off x="6048164" y="2564904"/>
            <a:ext cx="916391" cy="1296144"/>
          </a:xfrm>
          <a:custGeom>
            <a:avLst/>
            <a:gdLst>
              <a:gd name="connsiteX0" fmla="*/ 0 w 893618"/>
              <a:gd name="connsiteY0" fmla="*/ 1612323 h 1626178"/>
              <a:gd name="connsiteX1" fmla="*/ 155864 w 893618"/>
              <a:gd name="connsiteY1" fmla="*/ 1601932 h 1626178"/>
              <a:gd name="connsiteX2" fmla="*/ 374073 w 893618"/>
              <a:gd name="connsiteY2" fmla="*/ 1466850 h 1626178"/>
              <a:gd name="connsiteX3" fmla="*/ 457200 w 893618"/>
              <a:gd name="connsiteY3" fmla="*/ 916132 h 1626178"/>
              <a:gd name="connsiteX4" fmla="*/ 509155 w 893618"/>
              <a:gd name="connsiteY4" fmla="*/ 261504 h 1626178"/>
              <a:gd name="connsiteX5" fmla="*/ 716973 w 893618"/>
              <a:gd name="connsiteY5" fmla="*/ 43295 h 1626178"/>
              <a:gd name="connsiteX6" fmla="*/ 893618 w 893618"/>
              <a:gd name="connsiteY6" fmla="*/ 1732 h 162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618" h="1626178">
                <a:moveTo>
                  <a:pt x="0" y="1612323"/>
                </a:moveTo>
                <a:cubicBezTo>
                  <a:pt x="46759" y="1619250"/>
                  <a:pt x="93518" y="1626178"/>
                  <a:pt x="155864" y="1601932"/>
                </a:cubicBezTo>
                <a:cubicBezTo>
                  <a:pt x="218210" y="1577686"/>
                  <a:pt x="323850" y="1581150"/>
                  <a:pt x="374073" y="1466850"/>
                </a:cubicBezTo>
                <a:cubicBezTo>
                  <a:pt x="424296" y="1352550"/>
                  <a:pt x="434686" y="1117023"/>
                  <a:pt x="457200" y="916132"/>
                </a:cubicBezTo>
                <a:cubicBezTo>
                  <a:pt x="479714" y="715241"/>
                  <a:pt x="465860" y="406977"/>
                  <a:pt x="509155" y="261504"/>
                </a:cubicBezTo>
                <a:cubicBezTo>
                  <a:pt x="552450" y="116031"/>
                  <a:pt x="652896" y="86590"/>
                  <a:pt x="716973" y="43295"/>
                </a:cubicBezTo>
                <a:cubicBezTo>
                  <a:pt x="781050" y="0"/>
                  <a:pt x="837334" y="866"/>
                  <a:pt x="893618" y="1732"/>
                </a:cubicBezTo>
              </a:path>
            </a:pathLst>
          </a:custGeom>
          <a:ln w="28575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272300" y="3419708"/>
            <a:ext cx="9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MUCTPI</a:t>
            </a:r>
            <a:endParaRPr kumimoji="1" lang="ja-JP" altLang="en-US" dirty="0"/>
          </a:p>
        </p:txBody>
      </p:sp>
      <p:sp>
        <p:nvSpPr>
          <p:cNvPr id="8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1148"/>
            <a:ext cx="8255260" cy="158417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40 new Low-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Pad boards with optical link and 56 splitter boards are needed.</a:t>
            </a:r>
          </a:p>
          <a:p>
            <a:r>
              <a:rPr lang="en-US" altLang="ja-JP" dirty="0" smtClean="0"/>
              <a:t>It is under study how to handle the new trigger outputs in terms of sector logic and MUCTPI.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4" grpId="0"/>
      <p:bldP spid="75" grpId="0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Present detectors of SW  +  TGC of BW’s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ACES 2011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882402" y="2692946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95280" y="3407340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5084773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5189265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5296070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6736230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6851113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7593486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7708369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739396" y="27643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39396" y="29072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39396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39396" y="319302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39396" y="3335902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882272" y="283583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82272" y="297871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882272" y="312158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82272" y="3264464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82272" y="340734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025148" y="29072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025148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025148" y="3193026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025148" y="333590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025148" y="347877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025148" y="27643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39396" y="347877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882272" y="355021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1453776" y="247864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453776" y="262152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1453776" y="27643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1453776" y="2907274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453776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596652" y="255008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596652" y="269296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596652" y="2835836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596652" y="297871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96652" y="312158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1739528" y="262152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739528" y="2764398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739528" y="29072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739528" y="305015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739528" y="319302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739528" y="247864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1453776" y="319302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1596652" y="326446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3025412" y="1392818"/>
            <a:ext cx="5454336" cy="8000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5076056" y="3217536"/>
            <a:ext cx="1224136" cy="85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2/3 coin.</a:t>
            </a:r>
          </a:p>
          <a:p>
            <a:pPr algn="ctr"/>
            <a:r>
              <a:rPr lang="en-US" altLang="ja-JP" sz="1600" dirty="0" smtClean="0"/>
              <a:t>h</a:t>
            </a:r>
            <a:r>
              <a:rPr kumimoji="1" lang="en-US" altLang="ja-JP" sz="1600" dirty="0" smtClean="0"/>
              <a:t>it position </a:t>
            </a:r>
            <a:endParaRPr kumimoji="1" lang="ja-JP" altLang="en-US" sz="1600" dirty="0"/>
          </a:p>
        </p:txBody>
      </p:sp>
      <p:sp>
        <p:nvSpPr>
          <p:cNvPr id="56" name="正方形/長方形 55"/>
          <p:cNvSpPr/>
          <p:nvPr/>
        </p:nvSpPr>
        <p:spPr>
          <a:xfrm>
            <a:off x="6819638" y="3219816"/>
            <a:ext cx="19288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3/4</a:t>
            </a:r>
            <a:r>
              <a:rPr kumimoji="1" lang="en-US" altLang="ja-JP" sz="1600" dirty="0" smtClean="0"/>
              <a:t> coin.</a:t>
            </a:r>
          </a:p>
          <a:p>
            <a:pPr algn="ctr"/>
            <a:r>
              <a:rPr kumimoji="1" lang="en-US" altLang="ja-JP" sz="1600" dirty="0" smtClean="0"/>
              <a:t>track position and deviation </a:t>
            </a:r>
            <a:endParaRPr kumimoji="1" lang="ja-JP" altLang="en-US" sz="1600" dirty="0"/>
          </a:p>
        </p:txBody>
      </p:sp>
      <p:sp>
        <p:nvSpPr>
          <p:cNvPr id="57" name="正方形/長方形 56"/>
          <p:cNvSpPr/>
          <p:nvPr/>
        </p:nvSpPr>
        <p:spPr>
          <a:xfrm>
            <a:off x="6819638" y="4509120"/>
            <a:ext cx="1928826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H-</a:t>
            </a:r>
            <a:r>
              <a:rPr kumimoji="1" lang="en-US" altLang="ja-JP" sz="1600" dirty="0" err="1" smtClean="0"/>
              <a:t>pT</a:t>
            </a:r>
            <a:r>
              <a:rPr kumimoji="1" lang="en-US" altLang="ja-JP" sz="1600" dirty="0" smtClean="0"/>
              <a:t> Board</a:t>
            </a:r>
            <a:endParaRPr kumimoji="1" lang="ja-JP" altLang="en-US" sz="1600" dirty="0"/>
          </a:p>
        </p:txBody>
      </p:sp>
      <p:sp>
        <p:nvSpPr>
          <p:cNvPr id="58" name="正方形/長方形 57"/>
          <p:cNvSpPr/>
          <p:nvPr/>
        </p:nvSpPr>
        <p:spPr>
          <a:xfrm>
            <a:off x="6819638" y="5517232"/>
            <a:ext cx="1928826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R-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 coin.</a:t>
            </a:r>
          </a:p>
          <a:p>
            <a:pPr algn="ctr"/>
            <a:r>
              <a:rPr kumimoji="1" lang="en-US" altLang="ja-JP" dirty="0" smtClean="0"/>
              <a:t>track fitting</a:t>
            </a:r>
            <a:endParaRPr kumimoji="1" lang="en-US" altLang="ja-JP" dirty="0" smtClean="0">
              <a:latin typeface="Symbol" pitchFamily="18" charset="2"/>
            </a:endParaRPr>
          </a:p>
          <a:p>
            <a:pPr algn="ctr"/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calculation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>
          <a:xfrm rot="5400000">
            <a:off x="5256076" y="2816932"/>
            <a:ext cx="792088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5400000">
            <a:off x="6879676" y="2764398"/>
            <a:ext cx="856462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743772" y="2764398"/>
            <a:ext cx="856462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endCxn id="57" idx="1"/>
          </p:cNvCxnSpPr>
          <p:nvPr/>
        </p:nvCxnSpPr>
        <p:spPr>
          <a:xfrm flipV="1">
            <a:off x="5652120" y="4794872"/>
            <a:ext cx="1167518" cy="228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>
            <a:off x="7598045" y="4290592"/>
            <a:ext cx="427834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7056150" y="692696"/>
            <a:ext cx="1332274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Doublets TGC</a:t>
            </a:r>
            <a:endParaRPr kumimoji="1" lang="ja-JP" altLang="en-US" sz="1600" dirty="0"/>
          </a:p>
        </p:txBody>
      </p:sp>
      <p:sp>
        <p:nvSpPr>
          <p:cNvPr id="71" name="正方形/長方形 70"/>
          <p:cNvSpPr/>
          <p:nvPr/>
        </p:nvSpPr>
        <p:spPr>
          <a:xfrm>
            <a:off x="5148064" y="692696"/>
            <a:ext cx="1214446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Triplet TGC</a:t>
            </a:r>
            <a:endParaRPr kumimoji="1" lang="ja-JP" altLang="en-US" sz="1600" dirty="0"/>
          </a:p>
        </p:txBody>
      </p:sp>
      <p:sp>
        <p:nvSpPr>
          <p:cNvPr id="72" name="正方形/長方形 71"/>
          <p:cNvSpPr/>
          <p:nvPr/>
        </p:nvSpPr>
        <p:spPr>
          <a:xfrm>
            <a:off x="539552" y="692696"/>
            <a:ext cx="1800200" cy="900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Small Wheel</a:t>
            </a:r>
          </a:p>
          <a:p>
            <a:pPr algn="ctr"/>
            <a:r>
              <a:rPr lang="en-US" altLang="ja-JP" sz="1600" dirty="0" smtClean="0"/>
              <a:t>MDT + CSC  </a:t>
            </a:r>
          </a:p>
          <a:p>
            <a:pPr algn="ctr"/>
            <a:r>
              <a:rPr kumimoji="1" lang="en-US" altLang="ja-JP" sz="1600" dirty="0" smtClean="0"/>
              <a:t>Doublet TGC</a:t>
            </a:r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526138" y="107840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endParaRPr kumimoji="1" lang="ja-JP" alt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95280" y="283583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95280" y="297871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595280" y="312158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95280" y="326446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595280" y="3550216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882402" y="2550070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882402" y="2835822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882402" y="2978698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882402" y="312157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1882402" y="2407194"/>
            <a:ext cx="142876" cy="1428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コネクタ 88"/>
          <p:cNvCxnSpPr/>
          <p:nvPr/>
        </p:nvCxnSpPr>
        <p:spPr>
          <a:xfrm rot="5400000">
            <a:off x="-236599" y="3424155"/>
            <a:ext cx="1305834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rot="5400000">
            <a:off x="-118911" y="3429000"/>
            <a:ext cx="1296145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>
          <a:xfrm>
            <a:off x="2715182" y="3212976"/>
            <a:ext cx="19288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1/2</a:t>
            </a:r>
            <a:r>
              <a:rPr kumimoji="1" lang="en-US" altLang="ja-JP" sz="1600" dirty="0" smtClean="0"/>
              <a:t> coin.</a:t>
            </a:r>
          </a:p>
          <a:p>
            <a:pPr algn="ctr"/>
            <a:r>
              <a:rPr kumimoji="1" lang="en-US" altLang="ja-JP" sz="1600" dirty="0" smtClean="0"/>
              <a:t>hit position </a:t>
            </a:r>
          </a:p>
          <a:p>
            <a:pPr algn="ctr"/>
            <a:r>
              <a:rPr kumimoji="1" lang="en-US" altLang="ja-JP" sz="1600" dirty="0" smtClean="0"/>
              <a:t>(VERY COARSE)</a:t>
            </a:r>
            <a:endParaRPr kumimoji="1" lang="ja-JP" altLang="en-US" sz="1600" dirty="0"/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611560" y="3933056"/>
            <a:ext cx="2088232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rot="5400000">
            <a:off x="5292477" y="4436715"/>
            <a:ext cx="720080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5400000">
            <a:off x="3419872" y="4941168"/>
            <a:ext cx="1728192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V="1">
            <a:off x="4283968" y="5802984"/>
            <a:ext cx="2535670" cy="228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 rot="5400000">
            <a:off x="7598840" y="5262700"/>
            <a:ext cx="427834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107504" y="2192894"/>
            <a:ext cx="2917908" cy="16504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6696236" y="5121188"/>
            <a:ext cx="108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RoI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dR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d</a:t>
            </a:r>
            <a:r>
              <a:rPr lang="en-US" altLang="ja-JP" sz="1600" dirty="0" err="1" smtClean="0">
                <a:latin typeface="Symbol" pitchFamily="18" charset="2"/>
              </a:rPr>
              <a:t>f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New detectors of SW  +  TGC of BW’s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ACES 2011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5084773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5189265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5296070" y="1840834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6736230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6851113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7593486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7708369" y="1621390"/>
            <a:ext cx="100013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3025412" y="1392818"/>
            <a:ext cx="5454336" cy="8000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453644" y="5085184"/>
            <a:ext cx="2030124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t</a:t>
            </a:r>
            <a:r>
              <a:rPr kumimoji="1" lang="en-US" altLang="ja-JP" sz="1600" dirty="0" smtClean="0"/>
              <a:t>rack fitting</a:t>
            </a:r>
          </a:p>
          <a:p>
            <a:pPr algn="ctr"/>
            <a:endParaRPr kumimoji="1" lang="en-US" altLang="ja-JP" sz="1600" dirty="0" smtClean="0"/>
          </a:p>
          <a:p>
            <a:pPr algn="ctr"/>
            <a:r>
              <a:rPr lang="en-US" altLang="ja-JP" sz="1600" dirty="0" smtClean="0"/>
              <a:t>track </a:t>
            </a:r>
            <a:r>
              <a:rPr kumimoji="1" lang="en-US" altLang="ja-JP" sz="1600" dirty="0" smtClean="0"/>
              <a:t>position  (R, </a:t>
            </a:r>
            <a:r>
              <a:rPr kumimoji="1" lang="en-US" altLang="ja-JP" sz="1600" dirty="0" smtClean="0">
                <a:latin typeface="Symbol" pitchFamily="18" charset="2"/>
              </a:rPr>
              <a:t>f</a:t>
            </a:r>
            <a:r>
              <a:rPr kumimoji="1" lang="en-US" altLang="ja-JP" sz="1600" dirty="0" smtClean="0"/>
              <a:t>)</a:t>
            </a:r>
          </a:p>
          <a:p>
            <a:pPr algn="ctr"/>
            <a:r>
              <a:rPr kumimoji="1" lang="en-US" altLang="ja-JP" sz="1600" dirty="0" err="1" smtClean="0"/>
              <a:t>d</a:t>
            </a:r>
            <a:r>
              <a:rPr kumimoji="1" lang="en-US" altLang="ja-JP" sz="1600" dirty="0" err="1" smtClean="0">
                <a:latin typeface="Symbol" pitchFamily="18" charset="2"/>
              </a:rPr>
              <a:t>q</a:t>
            </a:r>
            <a:r>
              <a:rPr kumimoji="1" lang="en-US" altLang="ja-JP" sz="1600" dirty="0" smtClean="0"/>
              <a:t>  :  deviation of  incidence angle from  infinite </a:t>
            </a:r>
            <a:r>
              <a:rPr kumimoji="1" lang="en-US" altLang="ja-JP" sz="1600" dirty="0" err="1" smtClean="0"/>
              <a:t>pT</a:t>
            </a:r>
            <a:r>
              <a:rPr kumimoji="1" lang="en-US" altLang="ja-JP" sz="1600" dirty="0" smtClean="0"/>
              <a:t> muons </a:t>
            </a:r>
            <a:endParaRPr kumimoji="1" lang="ja-JP" altLang="en-US" sz="1600" dirty="0"/>
          </a:p>
        </p:txBody>
      </p:sp>
      <p:sp>
        <p:nvSpPr>
          <p:cNvPr id="55" name="正方形/長方形 54"/>
          <p:cNvSpPr/>
          <p:nvPr/>
        </p:nvSpPr>
        <p:spPr>
          <a:xfrm>
            <a:off x="5076056" y="3217536"/>
            <a:ext cx="1224136" cy="85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2/3 coin.</a:t>
            </a:r>
          </a:p>
          <a:p>
            <a:pPr algn="ctr"/>
            <a:r>
              <a:rPr kumimoji="1" lang="en-US" altLang="ja-JP" sz="1600" dirty="0" smtClean="0"/>
              <a:t>hit position </a:t>
            </a:r>
            <a:endParaRPr kumimoji="1" lang="ja-JP" altLang="en-US" sz="1600" dirty="0"/>
          </a:p>
        </p:txBody>
      </p:sp>
      <p:sp>
        <p:nvSpPr>
          <p:cNvPr id="56" name="正方形/長方形 55"/>
          <p:cNvSpPr/>
          <p:nvPr/>
        </p:nvSpPr>
        <p:spPr>
          <a:xfrm>
            <a:off x="6819638" y="3219816"/>
            <a:ext cx="19288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3/4</a:t>
            </a:r>
            <a:r>
              <a:rPr kumimoji="1" lang="en-US" altLang="ja-JP" sz="1600" dirty="0" smtClean="0"/>
              <a:t> coin.</a:t>
            </a:r>
          </a:p>
          <a:p>
            <a:pPr algn="ctr"/>
            <a:r>
              <a:rPr kumimoji="1" lang="en-US" altLang="ja-JP" sz="1600" dirty="0" smtClean="0"/>
              <a:t>track position and deviation </a:t>
            </a:r>
            <a:endParaRPr kumimoji="1" lang="ja-JP" altLang="en-US" sz="1600" dirty="0"/>
          </a:p>
        </p:txBody>
      </p:sp>
      <p:sp>
        <p:nvSpPr>
          <p:cNvPr id="57" name="正方形/長方形 56"/>
          <p:cNvSpPr/>
          <p:nvPr/>
        </p:nvSpPr>
        <p:spPr>
          <a:xfrm>
            <a:off x="6819638" y="4509120"/>
            <a:ext cx="1928826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H-</a:t>
            </a:r>
            <a:r>
              <a:rPr kumimoji="1" lang="en-US" altLang="ja-JP" sz="1600" dirty="0" err="1" smtClean="0"/>
              <a:t>pT</a:t>
            </a:r>
            <a:r>
              <a:rPr kumimoji="1" lang="en-US" altLang="ja-JP" sz="1600" dirty="0" smtClean="0"/>
              <a:t> Board</a:t>
            </a:r>
            <a:endParaRPr kumimoji="1" lang="ja-JP" altLang="en-US" sz="1600" dirty="0"/>
          </a:p>
        </p:txBody>
      </p:sp>
      <p:sp>
        <p:nvSpPr>
          <p:cNvPr id="58" name="正方形/長方形 57"/>
          <p:cNvSpPr/>
          <p:nvPr/>
        </p:nvSpPr>
        <p:spPr>
          <a:xfrm>
            <a:off x="6819638" y="5517232"/>
            <a:ext cx="1928826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R-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 coin.</a:t>
            </a:r>
          </a:p>
          <a:p>
            <a:pPr algn="ctr"/>
            <a:r>
              <a:rPr kumimoji="1" lang="en-US" altLang="ja-JP" dirty="0" smtClean="0"/>
              <a:t>track fitting</a:t>
            </a:r>
          </a:p>
          <a:p>
            <a:pPr algn="ctr"/>
            <a:r>
              <a:rPr lang="en-US" altLang="ja-JP" dirty="0" smtClean="0"/>
              <a:t>crossing angle : 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kumimoji="1" lang="en-US" altLang="ja-JP" dirty="0" smtClean="0">
              <a:latin typeface="Symbol" pitchFamily="18" charset="2"/>
            </a:endParaRPr>
          </a:p>
          <a:p>
            <a:pPr algn="ctr"/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calculation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>
          <a:xfrm rot="5400000">
            <a:off x="5256076" y="2816932"/>
            <a:ext cx="792088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5400000">
            <a:off x="899592" y="4581128"/>
            <a:ext cx="864096" cy="1588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5400000">
            <a:off x="6879676" y="2764398"/>
            <a:ext cx="856462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743772" y="2764398"/>
            <a:ext cx="856462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2519772" y="6381328"/>
            <a:ext cx="4284476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endCxn id="57" idx="1"/>
          </p:cNvCxnSpPr>
          <p:nvPr/>
        </p:nvCxnSpPr>
        <p:spPr>
          <a:xfrm flipV="1">
            <a:off x="5652120" y="4794872"/>
            <a:ext cx="1167518" cy="228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>
            <a:off x="7598045" y="4290592"/>
            <a:ext cx="427834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7056150" y="692696"/>
            <a:ext cx="1332274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Doublets TGC</a:t>
            </a:r>
            <a:endParaRPr kumimoji="1" lang="ja-JP" altLang="en-US" sz="1600" dirty="0"/>
          </a:p>
        </p:txBody>
      </p:sp>
      <p:sp>
        <p:nvSpPr>
          <p:cNvPr id="71" name="正方形/長方形 70"/>
          <p:cNvSpPr/>
          <p:nvPr/>
        </p:nvSpPr>
        <p:spPr>
          <a:xfrm>
            <a:off x="5148064" y="692696"/>
            <a:ext cx="1214446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Triplet TGC</a:t>
            </a:r>
            <a:endParaRPr kumimoji="1" lang="ja-JP" altLang="en-US" sz="1600" dirty="0"/>
          </a:p>
        </p:txBody>
      </p:sp>
      <p:sp>
        <p:nvSpPr>
          <p:cNvPr id="72" name="正方形/長方形 71"/>
          <p:cNvSpPr/>
          <p:nvPr/>
        </p:nvSpPr>
        <p:spPr>
          <a:xfrm>
            <a:off x="539552" y="692696"/>
            <a:ext cx="1800200" cy="3240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Small Wheel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526138" y="107840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endParaRPr kumimoji="1" lang="ja-JP" alt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500298" y="6026418"/>
            <a:ext cx="2285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2"/>
                </a:solidFill>
              </a:rPr>
              <a:t>hit </a:t>
            </a:r>
            <a:r>
              <a:rPr lang="en-US" altLang="ja-JP" sz="1600" dirty="0" smtClean="0">
                <a:solidFill>
                  <a:schemeClr val="accent2"/>
                </a:solidFill>
              </a:rPr>
              <a:t>information </a:t>
            </a:r>
            <a:r>
              <a:rPr lang="en-US" altLang="ja-JP" sz="1600" dirty="0" smtClean="0">
                <a:solidFill>
                  <a:schemeClr val="accent2"/>
                </a:solidFill>
              </a:rPr>
              <a:t>(R, </a:t>
            </a:r>
            <a:r>
              <a:rPr lang="en-US" altLang="ja-JP" sz="1600" dirty="0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altLang="ja-JP" sz="1600" dirty="0" smtClean="0">
                <a:solidFill>
                  <a:schemeClr val="accent2"/>
                </a:solidFill>
              </a:rPr>
              <a:t>) </a:t>
            </a:r>
            <a:r>
              <a:rPr lang="en-US" altLang="ja-JP" sz="1600" dirty="0" smtClean="0">
                <a:solidFill>
                  <a:schemeClr val="accent2"/>
                </a:solidFill>
              </a:rPr>
              <a:t>,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</a:t>
            </a:r>
            <a:r>
              <a:rPr lang="en-US" altLang="ja-JP" sz="1600" dirty="0" err="1" smtClean="0">
                <a:solidFill>
                  <a:schemeClr val="accent2"/>
                </a:solidFill>
                <a:latin typeface="Symbol" pitchFamily="18" charset="2"/>
              </a:rPr>
              <a:t>q</a:t>
            </a:r>
            <a:endParaRPr kumimoji="1" lang="ja-JP" altLang="en-US" sz="1600" dirty="0">
              <a:solidFill>
                <a:schemeClr val="accent2"/>
              </a:solidFill>
            </a:endParaRPr>
          </a:p>
        </p:txBody>
      </p:sp>
      <p:cxnSp>
        <p:nvCxnSpPr>
          <p:cNvPr id="96" name="直線矢印コネクタ 95"/>
          <p:cNvCxnSpPr/>
          <p:nvPr/>
        </p:nvCxnSpPr>
        <p:spPr>
          <a:xfrm rot="5400000">
            <a:off x="5292477" y="4436715"/>
            <a:ext cx="720080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V="1">
            <a:off x="2987824" y="1555062"/>
            <a:ext cx="1152128" cy="6480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3769521" y="16499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kumimoji="1" lang="ja-JP" alt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2" name="円弧 101"/>
          <p:cNvSpPr/>
          <p:nvPr/>
        </p:nvSpPr>
        <p:spPr>
          <a:xfrm rot="2692421">
            <a:off x="3183864" y="1726742"/>
            <a:ext cx="637127" cy="563980"/>
          </a:xfrm>
          <a:prstGeom prst="arc">
            <a:avLst>
              <a:gd name="adj1" fmla="val 16200000"/>
              <a:gd name="adj2" fmla="val 1960933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矢印コネクタ 104"/>
          <p:cNvCxnSpPr/>
          <p:nvPr/>
        </p:nvCxnSpPr>
        <p:spPr>
          <a:xfrm rot="5400000">
            <a:off x="7598840" y="5262700"/>
            <a:ext cx="427834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正方形/長方形 90"/>
          <p:cNvSpPr/>
          <p:nvPr/>
        </p:nvSpPr>
        <p:spPr>
          <a:xfrm>
            <a:off x="467544" y="1556792"/>
            <a:ext cx="2030124" cy="24842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Precision Detector</a:t>
            </a:r>
          </a:p>
          <a:p>
            <a:pPr algn="ctr"/>
            <a:r>
              <a:rPr lang="en-US" altLang="ja-JP" sz="1600" dirty="0" smtClean="0">
                <a:latin typeface="Symbol" pitchFamily="18" charset="2"/>
              </a:rPr>
              <a:t>s</a:t>
            </a:r>
            <a:r>
              <a:rPr lang="en-US" altLang="ja-JP" sz="1600" dirty="0" smtClean="0"/>
              <a:t> &lt; 100</a:t>
            </a:r>
            <a:r>
              <a:rPr lang="en-US" altLang="ja-JP" sz="1600" dirty="0" smtClean="0">
                <a:latin typeface="Symbol" pitchFamily="18" charset="2"/>
              </a:rPr>
              <a:t>m</a:t>
            </a:r>
            <a:r>
              <a:rPr lang="en-US" altLang="ja-JP" sz="1600" dirty="0" smtClean="0"/>
              <a:t>m</a:t>
            </a:r>
            <a:endParaRPr kumimoji="1" lang="en-US" altLang="ja-JP" sz="1600" dirty="0" smtClean="0"/>
          </a:p>
          <a:p>
            <a:pPr algn="ctr"/>
            <a:endParaRPr kumimoji="1" lang="en-US" altLang="ja-JP" sz="1600" dirty="0" smtClean="0"/>
          </a:p>
          <a:p>
            <a:pPr algn="ctr"/>
            <a:r>
              <a:rPr lang="en-US" altLang="ja-JP" b="1" dirty="0" smtClean="0"/>
              <a:t>Level-1 Trigger</a:t>
            </a:r>
            <a:r>
              <a:rPr lang="en-US" altLang="ja-JP" sz="1600" b="1" dirty="0" smtClean="0"/>
              <a:t> </a:t>
            </a:r>
            <a:r>
              <a:rPr lang="en-US" altLang="ja-JP" sz="1600" dirty="0" smtClean="0"/>
              <a:t>angular resolution of incidence angle </a:t>
            </a:r>
          </a:p>
          <a:p>
            <a:pPr algn="ctr"/>
            <a:r>
              <a:rPr lang="en-US" altLang="ja-JP" sz="1600" dirty="0" smtClean="0"/>
              <a:t>&lt; 1 </a:t>
            </a:r>
            <a:r>
              <a:rPr lang="en-US" altLang="ja-JP" sz="1600" dirty="0" err="1" smtClean="0"/>
              <a:t>mrad</a:t>
            </a:r>
            <a:endParaRPr lang="en-US" altLang="ja-JP" sz="1600" dirty="0" smtClean="0"/>
          </a:p>
          <a:p>
            <a:pPr algn="ctr"/>
            <a:r>
              <a:rPr lang="en-US" altLang="ja-JP" sz="1600" dirty="0" smtClean="0"/>
              <a:t>Level-1 l</a:t>
            </a:r>
            <a:r>
              <a:rPr kumimoji="1" lang="en-US" altLang="ja-JP" sz="1600" dirty="0" smtClean="0"/>
              <a:t>atency </a:t>
            </a:r>
            <a:endParaRPr kumimoji="1" lang="ja-JP" altLang="en-US" sz="1600" dirty="0"/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107504" y="2192894"/>
            <a:ext cx="2917908" cy="16504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6696236" y="5121188"/>
            <a:ext cx="108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RoI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dR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d</a:t>
            </a:r>
            <a:r>
              <a:rPr lang="en-US" altLang="ja-JP" sz="1600" dirty="0" err="1" smtClean="0">
                <a:latin typeface="Symbol" pitchFamily="18" charset="2"/>
              </a:rPr>
              <a:t>f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04956" cy="8640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Detector Candidates for the Small Wheel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aa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0"/>
            <a:ext cx="4392488" cy="116074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TGC for </a:t>
            </a:r>
            <a:r>
              <a:rPr lang="en-US" altLang="ja-JP" sz="3200" dirty="0" smtClean="0"/>
              <a:t>LVL-1 and </a:t>
            </a:r>
            <a:r>
              <a:rPr kumimoji="1" lang="en-US" altLang="ja-JP" sz="3200" dirty="0" smtClean="0"/>
              <a:t>precision </a:t>
            </a:r>
            <a:r>
              <a:rPr kumimoji="1" lang="en-US" altLang="ja-JP" sz="3200" dirty="0" smtClean="0"/>
              <a:t>measurement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376772"/>
            <a:ext cx="4464496" cy="5292588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Each of the so-called TGC packages consists of  4 TGC gaps.</a:t>
            </a:r>
          </a:p>
          <a:p>
            <a:pPr lvl="1"/>
            <a:r>
              <a:rPr lang="en-US" altLang="ja-JP" dirty="0" smtClean="0"/>
              <a:t>Each gap contains 3 mm pitch strips (R), pad-wires (f) and pads for local trigger. </a:t>
            </a:r>
          </a:p>
          <a:p>
            <a:pPr lvl="1"/>
            <a:r>
              <a:rPr lang="en-US" altLang="ja-JP" dirty="0" smtClean="0"/>
              <a:t>~400k independent electronics channels.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Time-over-Threshold signals from strips are used for precision measurement.</a:t>
            </a:r>
          </a:p>
          <a:p>
            <a:pPr lvl="1"/>
            <a:r>
              <a:rPr lang="en-US" altLang="ja-JP" dirty="0" smtClean="0"/>
              <a:t>The position resolution with better than 100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 has been demonstrated in test beam.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Hardware </a:t>
            </a:r>
            <a:r>
              <a:rPr kumimoji="1" lang="en-US" altLang="ja-JP" dirty="0" err="1" smtClean="0"/>
              <a:t>centroid</a:t>
            </a:r>
            <a:r>
              <a:rPr kumimoji="1" lang="en-US" altLang="ja-JP" dirty="0" smtClean="0"/>
              <a:t> circuits of the </a:t>
            </a:r>
            <a:r>
              <a:rPr kumimoji="1" lang="en-US" altLang="ja-JP" dirty="0" err="1" smtClean="0"/>
              <a:t>ToT</a:t>
            </a:r>
            <a:r>
              <a:rPr kumimoji="1" lang="en-US" altLang="ja-JP" dirty="0" smtClean="0"/>
              <a:t> signals are used for LVL-1 trigger.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104142"/>
          <a:ext cx="4448175" cy="3144838"/>
        </p:xfrm>
        <a:graphic>
          <a:graphicData uri="http://schemas.openxmlformats.org/presentationml/2006/ole">
            <p:oleObj spid="_x0000_s1026" name="Acrobat Document" r:id="rId3" imgW="11344014" imgH="8019735" progId="AcroExch.Document.7">
              <p:embed/>
            </p:oleObj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/>
        </p:nvGraphicFramePr>
        <p:xfrm>
          <a:off x="4763578" y="3197500"/>
          <a:ext cx="4128902" cy="3291840"/>
        </p:xfrm>
        <a:graphic>
          <a:graphicData uri="http://schemas.openxmlformats.org/drawingml/2006/table">
            <a:tbl>
              <a:tblPr/>
              <a:tblGrid>
                <a:gridCol w="1034802"/>
                <a:gridCol w="3094100"/>
              </a:tblGrid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σ</a:t>
                      </a:r>
                      <a:r>
                        <a:rPr kumimoji="0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corr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(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σ</a:t>
                      </a:r>
                      <a:r>
                        <a:rPr kumimoji="0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nocorr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)+/- ∆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σ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[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m]</a:t>
                      </a:r>
                      <a:endParaRPr kumimoji="0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66.2 (120.9) +/- 1.2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66.7 (79.8) +/-1.1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63.55 (75.95) +/-0.96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63.8 (116.4) +/-1.0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 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144.6 (264.1) +/-2.5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 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152.3 (182.1) +/-2.6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 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163.6 (195.6) +/-2.6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 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146.4 (267.2) +/-2.2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CERN, 9 March, 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ACES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8C8F-9621-4879-80A4-AB0546A5874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7" name="Picture 2" descr="D:\DropBox\STGC\sTGC_TriggerFlow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33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2074</Words>
  <Application>Microsoft Office PowerPoint</Application>
  <PresentationFormat>画面に合わせる (4:3)</PresentationFormat>
  <Paragraphs>634</Paragraphs>
  <Slides>22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テーマ</vt:lpstr>
      <vt:lpstr>Adobe Acrobat Document</vt:lpstr>
      <vt:lpstr>ATLAS small wheels and muon trigger upgrade</vt:lpstr>
      <vt:lpstr>Present system and improvement scenario</vt:lpstr>
      <vt:lpstr>RPC Barrel Upgrade in the Feet Region</vt:lpstr>
      <vt:lpstr>Upgraded RPC system</vt:lpstr>
      <vt:lpstr>Present detectors of SW  +  TGC of BW’s</vt:lpstr>
      <vt:lpstr>New detectors of SW  +  TGC of BW’s</vt:lpstr>
      <vt:lpstr>Detector Candidates for the Small Wheel</vt:lpstr>
      <vt:lpstr>TGC for LVL-1 and precision measurement</vt:lpstr>
      <vt:lpstr>スライド 9</vt:lpstr>
      <vt:lpstr>スライド 10</vt:lpstr>
      <vt:lpstr>スライド 11</vt:lpstr>
      <vt:lpstr>スライド 12</vt:lpstr>
      <vt:lpstr>Additional latency calculation</vt:lpstr>
      <vt:lpstr>MicroMegas</vt:lpstr>
      <vt:lpstr>Some desirable features for mMegas frontend</vt:lpstr>
      <vt:lpstr>VMM1 IC Block Diagram (not yet finalized)</vt:lpstr>
      <vt:lpstr>Small Tube MDT &amp; TGC of SW  +  TGC of BW’s</vt:lpstr>
      <vt:lpstr>BCID and Decoding circuits</vt:lpstr>
      <vt:lpstr>スライド 19</vt:lpstr>
      <vt:lpstr>Station (4 x 2 layers) coincidence logic</vt:lpstr>
      <vt:lpstr>Latency Estimation (&lt;3.2msec)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small wheels and muon trigger upgrade</dc:title>
  <dc:creator>Osamu Sasaki</dc:creator>
  <cp:lastModifiedBy>Osamu Sasaki</cp:lastModifiedBy>
  <cp:revision>75</cp:revision>
  <dcterms:created xsi:type="dcterms:W3CDTF">2011-03-01T15:56:27Z</dcterms:created>
  <dcterms:modified xsi:type="dcterms:W3CDTF">2011-03-03T18:38:51Z</dcterms:modified>
</cp:coreProperties>
</file>