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embeddings/Microsoft_Formel-Editor6.bin" ContentType="application/vnd.openxmlformats-officedocument.oleObject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embeddings/Microsoft_Formel-Editor2.bin" ContentType="application/vnd.openxmlformats-officedocument.oleObject"/>
  <Override PartName="/docProps/app.xml" ContentType="application/vnd.openxmlformats-officedocument.extended-properties+xml"/>
  <Override PartName="/ppt/embeddings/Microsoft_Formel-Editor10.bin" ContentType="application/vnd.openxmlformats-officedocument.oleObject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embeddings/Microsoft_Formel-Editor7.bin" ContentType="application/vnd.openxmlformats-officedocument.oleObject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embeddings/Microsoft_Formel-Editor3.bin" ContentType="application/vnd.openxmlformats-officedocument.oleObject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embeddings/Microsoft_Formel-Editor8.bin" ContentType="application/vnd.openxmlformats-officedocument.oleObject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Formel-Editor4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embeddings/Microsoft_Formel-Editor9.bin" ContentType="application/vnd.openxmlformats-officedocument.oleObject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embeddings/Microsoft_Formel-Editor5.bin" ContentType="application/vnd.openxmlformats-officedocument.oleObject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embeddings/Microsoft_Formel-Editor1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78" r:id="rId3"/>
    <p:sldId id="293" r:id="rId4"/>
    <p:sldId id="257" r:id="rId5"/>
    <p:sldId id="258" r:id="rId6"/>
    <p:sldId id="276" r:id="rId7"/>
    <p:sldId id="261" r:id="rId8"/>
    <p:sldId id="275" r:id="rId9"/>
    <p:sldId id="259" r:id="rId10"/>
    <p:sldId id="294" r:id="rId11"/>
    <p:sldId id="266" r:id="rId12"/>
    <p:sldId id="267" r:id="rId13"/>
    <p:sldId id="268" r:id="rId14"/>
    <p:sldId id="277" r:id="rId15"/>
    <p:sldId id="295" r:id="rId16"/>
    <p:sldId id="279" r:id="rId17"/>
    <p:sldId id="280" r:id="rId18"/>
    <p:sldId id="297" r:id="rId19"/>
    <p:sldId id="281" r:id="rId20"/>
    <p:sldId id="282" r:id="rId21"/>
    <p:sldId id="284" r:id="rId22"/>
    <p:sldId id="283" r:id="rId23"/>
    <p:sldId id="287" r:id="rId24"/>
    <p:sldId id="274" r:id="rId25"/>
    <p:sldId id="296" r:id="rId26"/>
    <p:sldId id="269" r:id="rId27"/>
    <p:sldId id="286" r:id="rId28"/>
    <p:sldId id="288" r:id="rId29"/>
    <p:sldId id="290" r:id="rId30"/>
    <p:sldId id="291" r:id="rId31"/>
    <p:sldId id="292" r:id="rId3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2D8FDB"/>
    <a:srgbClr val="2C90DB"/>
    <a:srgbClr val="00FF33"/>
    <a:srgbClr val="66FF00"/>
    <a:srgbClr val="6F0072"/>
    <a:srgbClr val="960098"/>
    <a:srgbClr val="8C008D"/>
    <a:srgbClr val="92009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unkle Formatvorlage 1 - Akz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Designformatvorlage 2 - Akz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4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-2176" y="-11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ict"/><Relationship Id="rId4" Type="http://schemas.openxmlformats.org/officeDocument/2006/relationships/image" Target="../media/image30.pict"/><Relationship Id="rId5" Type="http://schemas.openxmlformats.org/officeDocument/2006/relationships/image" Target="../media/image31.pict"/><Relationship Id="rId6" Type="http://schemas.openxmlformats.org/officeDocument/2006/relationships/image" Target="../media/image32.pict"/><Relationship Id="rId1" Type="http://schemas.openxmlformats.org/officeDocument/2006/relationships/image" Target="../media/image27.pict"/><Relationship Id="rId2" Type="http://schemas.openxmlformats.org/officeDocument/2006/relationships/image" Target="../media/image28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ict"/><Relationship Id="rId2" Type="http://schemas.openxmlformats.org/officeDocument/2006/relationships/image" Target="../media/image41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5B1DA-A3A3-BE49-AA31-6EBA77365F24}" type="datetimeFigureOut">
              <a:rPr lang="en-US"/>
              <a:pPr/>
              <a:t>04.12.2013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E59F7-2DDC-F64C-9D64-1A32DA7C3BD2}" type="slidenum">
              <a:rPr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CA2FA-9076-334C-B8EC-049508F950DC}" type="datetimeFigureOut">
              <a:rPr lang="en-US"/>
              <a:pPr/>
              <a:t>04.12.2013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76ED-54E1-B24B-A88B-714B2A830917}" type="slidenum">
              <a:rPr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76ED-54E1-B24B-A88B-714B2A830917}" type="slidenum">
              <a:rPr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5F9B-5998-F942-81EB-5007441BE6E9}" type="datetime1">
              <a:rPr lang="en-US"/>
              <a:pPr/>
              <a:t>04.12.2013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64DD-0C8C-5542-AB72-4CCCF5332A8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45B04-7B47-024F-A8EA-08E031BDC966}" type="datetime1">
              <a:rPr lang="en-US"/>
              <a:pPr/>
              <a:t>04.12.2013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64DD-0C8C-5542-AB72-4CCCF5332A8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307F9-A3D4-0E4B-A9FA-00E1133C1481}" type="datetime1">
              <a:rPr lang="en-US"/>
              <a:pPr/>
              <a:t>04.12.2013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64DD-0C8C-5542-AB72-4CCCF5332A8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0CFEC-C776-F945-A30E-F91BC063E062}" type="datetime1">
              <a:rPr lang="en-US"/>
              <a:pPr/>
              <a:t>04.12.2013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64DD-0C8C-5542-AB72-4CCCF5332A8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57EDA-9229-5440-9530-A972592CA46C}" type="datetime1">
              <a:rPr lang="en-US"/>
              <a:pPr/>
              <a:t>04.12.2013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64DD-0C8C-5542-AB72-4CCCF5332A8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D9F5D-659B-424E-B1A1-405CA24EFB61}" type="datetime1">
              <a:rPr lang="en-US"/>
              <a:pPr/>
              <a:t>04.12.2013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64DD-0C8C-5542-AB72-4CCCF5332A8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F2081-A7E4-1E4C-AD6F-18A26F78E874}" type="datetime1">
              <a:rPr lang="en-US"/>
              <a:pPr/>
              <a:t>04.12.2013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64DD-0C8C-5542-AB72-4CCCF5332A8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23F0-2A0C-F842-A4E6-8F4D549F459E}" type="datetime1">
              <a:rPr lang="en-US"/>
              <a:pPr/>
              <a:t>04.12.2013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64DD-0C8C-5542-AB72-4CCCF5332A8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752F-2477-3345-8EB9-86DFF52376A1}" type="datetime1">
              <a:rPr lang="en-US"/>
              <a:pPr/>
              <a:t>04.12.2013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64DD-0C8C-5542-AB72-4CCCF5332A8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9AF2-EFAF-4344-90C7-15A339C81579}" type="datetime1">
              <a:rPr lang="en-US"/>
              <a:pPr/>
              <a:t>04.12.2013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64DD-0C8C-5542-AB72-4CCCF5332A8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E14A-9374-B94B-9AC8-345535FC340C}" type="datetime1">
              <a:rPr lang="en-US"/>
              <a:pPr/>
              <a:t>04.12.2013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64DD-0C8C-5542-AB72-4CCCF5332A8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16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0" y="774095"/>
            <a:ext cx="9144000" cy="5503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88A16-0A59-D340-93DA-BDEC2E310FBF}" type="datetime1">
              <a:rPr lang="en-US"/>
              <a:pPr/>
              <a:t>04.12.2013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0190" y="6492875"/>
            <a:ext cx="48381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A8764DD-0C8C-5542-AB72-4CCCF5332A80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oleObject" Target="../embeddings/Microsoft_Formel-Editor1.bin"/><Relationship Id="rId6" Type="http://schemas.openxmlformats.org/officeDocument/2006/relationships/oleObject" Target="../embeddings/Microsoft_Formel-Editor2.bin"/><Relationship Id="rId7" Type="http://schemas.openxmlformats.org/officeDocument/2006/relationships/oleObject" Target="../embeddings/Microsoft_Formel-Editor3.bin"/><Relationship Id="rId8" Type="http://schemas.openxmlformats.org/officeDocument/2006/relationships/oleObject" Target="../embeddings/Microsoft_Formel-Editor4.bin"/><Relationship Id="rId9" Type="http://schemas.openxmlformats.org/officeDocument/2006/relationships/oleObject" Target="../embeddings/Microsoft_Formel-Editor5.bin"/><Relationship Id="rId10" Type="http://schemas.openxmlformats.org/officeDocument/2006/relationships/oleObject" Target="../embeddings/Microsoft_Formel-Editor6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gif"/><Relationship Id="rId7" Type="http://schemas.openxmlformats.org/officeDocument/2006/relationships/oleObject" Target="../embeddings/Microsoft_Formel-Editor7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Formel-Editor8.bin"/><Relationship Id="rId4" Type="http://schemas.openxmlformats.org/officeDocument/2006/relationships/oleObject" Target="../embeddings/Microsoft_Formel-Editor9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7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8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oleObject" Target="../embeddings/Microsoft_Formel-Editor10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gif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7" Type="http://schemas.openxmlformats.org/officeDocument/2006/relationships/image" Target="../media/image12.gif"/><Relationship Id="rId8" Type="http://schemas.openxmlformats.org/officeDocument/2006/relationships/image" Target="../media/image13.jpe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6812" y="-297163"/>
            <a:ext cx="10525970" cy="74582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63053" y="2165684"/>
            <a:ext cx="6817894" cy="2041526"/>
          </a:xfrm>
          <a:solidFill>
            <a:schemeClr val="bg1">
              <a:lumMod val="50000"/>
              <a:alpha val="60000"/>
            </a:schemeClr>
          </a:solidFill>
        </p:spPr>
        <p:txBody>
          <a:bodyPr>
            <a:normAutofit fontScale="90000"/>
          </a:bodyPr>
          <a:lstStyle/>
          <a:p>
            <a:r>
              <a:rPr lang="de-DE" sz="5333" b="1">
                <a:solidFill>
                  <a:srgbClr val="000090"/>
                </a:solidFill>
              </a:rPr>
              <a:t>LHC</a:t>
            </a:r>
            <a:r>
              <a:rPr lang="de-DE"/>
              <a:t/>
            </a:r>
            <a:br>
              <a:rPr lang="de-DE"/>
            </a:br>
            <a:r>
              <a:rPr lang="de-DE"/>
              <a:t>What has been accomplished?</a:t>
            </a:r>
            <a:br>
              <a:rPr lang="de-DE"/>
            </a:br>
            <a:r>
              <a:rPr lang="de-DE"/>
              <a:t>What lies ahead?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4211" y="6341977"/>
            <a:ext cx="3315368" cy="334211"/>
          </a:xfrm>
          <a:solidFill>
            <a:srgbClr val="008000"/>
          </a:solidFill>
        </p:spPr>
        <p:txBody>
          <a:bodyPr>
            <a:normAutofit fontScale="55000" lnSpcReduction="20000"/>
          </a:bodyPr>
          <a:lstStyle/>
          <a:p>
            <a:r>
              <a:rPr lang="de-DE">
                <a:solidFill>
                  <a:schemeClr val="bg1"/>
                </a:solidFill>
              </a:rPr>
              <a:t>Mike Flowerdew, MPP Munich</a:t>
            </a:r>
          </a:p>
        </p:txBody>
      </p:sp>
      <p:sp>
        <p:nvSpPr>
          <p:cNvPr id="5" name="Untertitel 2"/>
          <p:cNvSpPr txBox="1">
            <a:spLocks/>
          </p:cNvSpPr>
          <p:nvPr/>
        </p:nvSpPr>
        <p:spPr>
          <a:xfrm>
            <a:off x="6002421" y="6341977"/>
            <a:ext cx="2767263" cy="334211"/>
          </a:xfrm>
          <a:prstGeom prst="rect">
            <a:avLst/>
          </a:prstGeom>
          <a:solidFill>
            <a:srgbClr val="008000"/>
          </a:solidFill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Science</a:t>
            </a:r>
            <a:r>
              <a:rPr kumimoji="0" lang="de-DE" sz="32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week, 04/12/13</a:t>
            </a:r>
            <a:endParaRPr kumimoji="0" lang="de-DE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2"/>
          <p:cNvGrpSpPr/>
          <p:nvPr/>
        </p:nvGrpSpPr>
        <p:grpSpPr>
          <a:xfrm>
            <a:off x="4374269" y="1425229"/>
            <a:ext cx="5440038" cy="5263937"/>
            <a:chOff x="1269173" y="885536"/>
            <a:chExt cx="5440038" cy="5263937"/>
          </a:xfrm>
        </p:grpSpPr>
        <p:pic>
          <p:nvPicPr>
            <p:cNvPr id="4" name="Bild 3" descr="SMparticles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9173" y="885536"/>
              <a:ext cx="5440038" cy="5263937"/>
            </a:xfrm>
            <a:prstGeom prst="rect">
              <a:avLst/>
            </a:prstGeom>
          </p:spPr>
        </p:pic>
        <p:sp>
          <p:nvSpPr>
            <p:cNvPr id="5" name="Rechteck 4"/>
            <p:cNvSpPr/>
            <p:nvPr/>
          </p:nvSpPr>
          <p:spPr>
            <a:xfrm>
              <a:off x="5547895" y="885536"/>
              <a:ext cx="1161316" cy="5263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" name="Abgerundetes Rechteck 14"/>
          <p:cNvSpPr/>
          <p:nvPr/>
        </p:nvSpPr>
        <p:spPr>
          <a:xfrm>
            <a:off x="7508579" y="3306500"/>
            <a:ext cx="1144411" cy="2180249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4374269" y="1911575"/>
            <a:ext cx="3134310" cy="2180249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4374269" y="4549025"/>
            <a:ext cx="3134310" cy="1093220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4374269" y="5642245"/>
            <a:ext cx="3134310" cy="1093220"/>
          </a:xfrm>
          <a:prstGeom prst="roundRect">
            <a:avLst/>
          </a:prstGeom>
          <a:noFill/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720019" y="5865689"/>
            <a:ext cx="111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>
                <a:solidFill>
                  <a:srgbClr val="3366FF"/>
                </a:solidFill>
              </a:rPr>
              <a:t>Another story</a:t>
            </a:r>
          </a:p>
        </p:txBody>
      </p:sp>
      <p:cxnSp>
        <p:nvCxnSpPr>
          <p:cNvPr id="22" name="Gerade Verbindung mit Pfeil 21"/>
          <p:cNvCxnSpPr>
            <a:stCxn id="19" idx="1"/>
            <a:endCxn id="20" idx="3"/>
          </p:cNvCxnSpPr>
          <p:nvPr/>
        </p:nvCxnSpPr>
        <p:spPr>
          <a:xfrm rot="10800000">
            <a:off x="3834469" y="6188855"/>
            <a:ext cx="539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492432" y="233243"/>
            <a:ext cx="4043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/>
              <a:t>Observed particles (pre-LHC)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1254923" y="2297101"/>
            <a:ext cx="2513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Particles with mass</a:t>
            </a:r>
          </a:p>
        </p:txBody>
      </p:sp>
      <p:sp>
        <p:nvSpPr>
          <p:cNvPr id="26" name="Abgerundetes Rechteck 25"/>
          <p:cNvSpPr/>
          <p:nvPr/>
        </p:nvSpPr>
        <p:spPr>
          <a:xfrm>
            <a:off x="1479065" y="2297102"/>
            <a:ext cx="2043635" cy="369332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27" name="Bild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97" y="2666433"/>
            <a:ext cx="2682936" cy="2820315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2720019" y="2914316"/>
            <a:ext cx="165425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rgbClr val="FF0000"/>
                </a:solidFill>
              </a:rPr>
              <a:t>Forbidden </a:t>
            </a:r>
            <a:r>
              <a:rPr lang="de-DE" sz="2400"/>
              <a:t>by gauge symmetry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The BEH mechanism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179" y="1007173"/>
            <a:ext cx="4911558" cy="155884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179" y="2810473"/>
            <a:ext cx="4911558" cy="1390969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758"/>
            <a:ext cx="3086100" cy="27432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529263" y="4201442"/>
            <a:ext cx="1852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Massless bosons from SM symmetries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989052" y="4201442"/>
            <a:ext cx="2379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Physically observable bosons: W</a:t>
            </a:r>
            <a:r>
              <a:rPr lang="de-DE" baseline="30000"/>
              <a:t>±</a:t>
            </a:r>
            <a:r>
              <a:rPr lang="de-DE"/>
              <a:t>, Z, </a:t>
            </a:r>
            <a:r>
              <a:rPr lang="de-DE">
                <a:latin typeface="Symbol" charset="2"/>
                <a:cs typeface="Symbol" charset="2"/>
              </a:rPr>
              <a:t>g</a:t>
            </a: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5"/>
          <a:srcRect l="71263" t="52899" b="6434"/>
          <a:stretch>
            <a:fillRect/>
          </a:stretch>
        </p:blipFill>
        <p:spPr>
          <a:xfrm>
            <a:off x="6790372" y="5401771"/>
            <a:ext cx="1094874" cy="10794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67368" y="3505958"/>
            <a:ext cx="2818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BEH field: </a:t>
            </a:r>
            <a:r>
              <a:rPr lang="de-DE">
                <a:latin typeface="Symbol" charset="2"/>
                <a:cs typeface="Symbol" charset="2"/>
              </a:rPr>
              <a:t>f</a:t>
            </a:r>
            <a:r>
              <a:rPr lang="de-DE" baseline="-25000"/>
              <a:t>1</a:t>
            </a:r>
            <a:r>
              <a:rPr lang="de-DE"/>
              <a:t>, </a:t>
            </a:r>
            <a:r>
              <a:rPr lang="de-DE">
                <a:latin typeface="Symbol" charset="2"/>
                <a:cs typeface="Symbol" charset="2"/>
              </a:rPr>
              <a:t>f</a:t>
            </a:r>
            <a:r>
              <a:rPr lang="de-DE" baseline="-25000"/>
              <a:t>2</a:t>
            </a:r>
          </a:p>
          <a:p>
            <a:r>
              <a:rPr lang="de-DE">
                <a:solidFill>
                  <a:schemeClr val="accent3">
                    <a:lumMod val="50000"/>
                  </a:schemeClr>
                </a:solidFill>
              </a:rPr>
              <a:t>4 components overall</a:t>
            </a:r>
          </a:p>
          <a:p>
            <a:r>
              <a:rPr lang="de-DE">
                <a:solidFill>
                  <a:srgbClr val="FF6600"/>
                </a:solidFill>
              </a:rPr>
              <a:t>Vacuum state </a:t>
            </a:r>
            <a:r>
              <a:rPr lang="de-DE"/>
              <a:t>breaks</a:t>
            </a:r>
            <a:br>
              <a:rPr lang="de-DE"/>
            </a:br>
            <a:r>
              <a:rPr lang="de-DE"/>
              <a:t>gauge symmetry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820801" y="5601368"/>
            <a:ext cx="2499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One field left over:</a:t>
            </a:r>
          </a:p>
        </p:txBody>
      </p:sp>
      <p:sp>
        <p:nvSpPr>
          <p:cNvPr id="13" name="Rechteck 12"/>
          <p:cNvSpPr/>
          <p:nvPr/>
        </p:nvSpPr>
        <p:spPr>
          <a:xfrm>
            <a:off x="3407477" y="5601368"/>
            <a:ext cx="3264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>
                <a:solidFill>
                  <a:srgbClr val="FF0000"/>
                </a:solidFill>
              </a:rPr>
              <a:t>The Higgs Boson</a:t>
            </a:r>
          </a:p>
        </p:txBody>
      </p:sp>
      <p:sp>
        <p:nvSpPr>
          <p:cNvPr id="16" name="Halbbogen 15"/>
          <p:cNvSpPr/>
          <p:nvPr/>
        </p:nvSpPr>
        <p:spPr>
          <a:xfrm>
            <a:off x="721895" y="2514601"/>
            <a:ext cx="1564105" cy="991358"/>
          </a:xfrm>
          <a:prstGeom prst="blockArc">
            <a:avLst>
              <a:gd name="adj1" fmla="val 19155451"/>
              <a:gd name="adj2" fmla="val 13301193"/>
              <a:gd name="adj3" fmla="val 0"/>
            </a:avLst>
          </a:prstGeom>
          <a:noFill/>
          <a:ln w="254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978328" y="616857"/>
            <a:ext cx="2812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/>
              <a:t>(</a:t>
            </a:r>
            <a:r>
              <a:rPr lang="de-DE" sz="1600">
                <a:solidFill>
                  <a:srgbClr val="008000"/>
                </a:solidFill>
              </a:rPr>
              <a:t>B</a:t>
            </a:r>
            <a:r>
              <a:rPr lang="de-DE" sz="1600"/>
              <a:t>rout-</a:t>
            </a:r>
            <a:r>
              <a:rPr lang="de-DE" sz="1600">
                <a:solidFill>
                  <a:srgbClr val="008000"/>
                </a:solidFill>
              </a:rPr>
              <a:t>E</a:t>
            </a:r>
            <a:r>
              <a:rPr lang="de-DE" sz="1600"/>
              <a:t>nglert-</a:t>
            </a:r>
            <a:r>
              <a:rPr lang="de-DE" sz="1600">
                <a:solidFill>
                  <a:srgbClr val="008000"/>
                </a:solidFill>
              </a:rPr>
              <a:t>H</a:t>
            </a:r>
            <a:r>
              <a:rPr lang="de-DE" sz="1600"/>
              <a:t>iggs)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Higgs detection at the LHC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584"/>
            <a:ext cx="5340109" cy="342657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435" y="3454558"/>
            <a:ext cx="5156565" cy="3400110"/>
          </a:xfrm>
          <a:prstGeom prst="rect">
            <a:avLst/>
          </a:prstGeom>
        </p:spPr>
      </p:pic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5704681" y="2335869"/>
          <a:ext cx="2046288" cy="369888"/>
        </p:xfrm>
        <a:graphic>
          <a:graphicData uri="http://schemas.openxmlformats.org/presentationml/2006/ole">
            <p:oleObj spid="_x0000_s24578" name="Formel" r:id="rId5" imgW="914400" imgH="165100" progId="Equation.3">
              <p:embed/>
            </p:oleObj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5705475" y="2705757"/>
            <a:ext cx="3438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Low rate, but very pure</a:t>
            </a:r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5705475" y="1568450"/>
          <a:ext cx="1022350" cy="398463"/>
        </p:xfrm>
        <a:graphic>
          <a:graphicData uri="http://schemas.openxmlformats.org/presentationml/2006/ole">
            <p:oleObj spid="_x0000_s24579" name="Formel" r:id="rId6" imgW="457200" imgH="177800" progId="Equation.3">
              <p:embed/>
            </p:oleObj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5704680" y="1966913"/>
            <a:ext cx="3439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High rate, substantial background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340110" y="616857"/>
            <a:ext cx="2694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rgbClr val="008000"/>
                </a:solidFill>
              </a:rPr>
              <a:t>Precision channels</a:t>
            </a:r>
          </a:p>
          <a:p>
            <a:r>
              <a:rPr lang="de-DE"/>
              <a:t>(good mass resolution)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0" y="4016967"/>
            <a:ext cx="39874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rgbClr val="008000"/>
                </a:solidFill>
              </a:rPr>
              <a:t>Other channels</a:t>
            </a:r>
          </a:p>
          <a:p>
            <a:r>
              <a:rPr lang="de-DE"/>
              <a:t>(poor mass resolution)</a:t>
            </a:r>
          </a:p>
        </p:txBody>
      </p:sp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255588" y="4784725"/>
          <a:ext cx="2584450" cy="369888"/>
        </p:xfrm>
        <a:graphic>
          <a:graphicData uri="http://schemas.openxmlformats.org/presentationml/2006/ole">
            <p:oleObj spid="_x0000_s24580" name="Formel" r:id="rId7" imgW="1155700" imgH="165100" progId="Equation.3">
              <p:embed/>
            </p:oleObj>
          </a:graphicData>
        </a:graphic>
      </p:graphicFrame>
      <p:graphicFrame>
        <p:nvGraphicFramePr>
          <p:cNvPr id="24581" name="Object 5"/>
          <p:cNvGraphicFramePr>
            <a:graphicFrameLocks noChangeAspect="1"/>
          </p:cNvGraphicFramePr>
          <p:nvPr/>
        </p:nvGraphicFramePr>
        <p:xfrm>
          <a:off x="255588" y="5179219"/>
          <a:ext cx="1022350" cy="312737"/>
        </p:xfrm>
        <a:graphic>
          <a:graphicData uri="http://schemas.openxmlformats.org/presentationml/2006/ole">
            <p:oleObj spid="_x0000_s24581" name="Formel" r:id="rId8" imgW="457200" imgH="139700" progId="Equation.3">
              <p:embed/>
            </p:oleObj>
          </a:graphicData>
        </a:graphic>
      </p:graphicFrame>
      <p:graphicFrame>
        <p:nvGraphicFramePr>
          <p:cNvPr id="24582" name="Object 6"/>
          <p:cNvGraphicFramePr>
            <a:graphicFrameLocks noChangeAspect="1"/>
          </p:cNvGraphicFramePr>
          <p:nvPr/>
        </p:nvGraphicFramePr>
        <p:xfrm>
          <a:off x="255588" y="5491163"/>
          <a:ext cx="1079500" cy="371475"/>
        </p:xfrm>
        <a:graphic>
          <a:graphicData uri="http://schemas.openxmlformats.org/presentationml/2006/ole">
            <p:oleObj spid="_x0000_s24582" name="Formel" r:id="rId9" imgW="482600" imgH="165100" progId="Equation.3">
              <p:embed/>
            </p:oleObj>
          </a:graphicData>
        </a:graphic>
      </p:graphicFrame>
      <p:graphicFrame>
        <p:nvGraphicFramePr>
          <p:cNvPr id="24583" name="Object 7"/>
          <p:cNvGraphicFramePr>
            <a:graphicFrameLocks noChangeAspect="1"/>
          </p:cNvGraphicFramePr>
          <p:nvPr/>
        </p:nvGraphicFramePr>
        <p:xfrm>
          <a:off x="255588" y="5862638"/>
          <a:ext cx="2357438" cy="369887"/>
        </p:xfrm>
        <a:graphic>
          <a:graphicData uri="http://schemas.openxmlformats.org/presentationml/2006/ole">
            <p:oleObj spid="_x0000_s24583" name="Formel" r:id="rId10" imgW="1054100" imgH="165100" progId="Equation.3">
              <p:embed/>
            </p:oleObj>
          </a:graphicData>
        </a:graphic>
      </p:graphicFrame>
      <p:sp>
        <p:nvSpPr>
          <p:cNvPr id="16" name="Textfeld 15"/>
          <p:cNvSpPr txBox="1"/>
          <p:nvPr/>
        </p:nvSpPr>
        <p:spPr>
          <a:xfrm>
            <a:off x="548105" y="6232525"/>
            <a:ext cx="229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and many more</a:t>
            </a:r>
          </a:p>
        </p:txBody>
      </p:sp>
      <p:sp>
        <p:nvSpPr>
          <p:cNvPr id="19" name="Pfeil nach links 18"/>
          <p:cNvSpPr/>
          <p:nvPr/>
        </p:nvSpPr>
        <p:spPr>
          <a:xfrm>
            <a:off x="4772526" y="1568450"/>
            <a:ext cx="932949" cy="76741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 nach unten 19"/>
          <p:cNvSpPr/>
          <p:nvPr/>
        </p:nvSpPr>
        <p:spPr>
          <a:xfrm>
            <a:off x="5705475" y="3117533"/>
            <a:ext cx="1022350" cy="89943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2462158" cy="2072105"/>
          </a:xfrm>
        </p:spPr>
        <p:txBody>
          <a:bodyPr>
            <a:normAutofit fontScale="90000"/>
          </a:bodyPr>
          <a:lstStyle/>
          <a:p>
            <a:r>
              <a:rPr lang="de-DE"/>
              <a:t>How discoveries are made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79455" y="5098036"/>
            <a:ext cx="1093320" cy="1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31757" y="5098036"/>
            <a:ext cx="1093320" cy="1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462158" y="5720685"/>
            <a:ext cx="3652005" cy="90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462158" y="4924025"/>
            <a:ext cx="3652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The 2013 Nobel prize honoured this successful prediction</a:t>
            </a:r>
          </a:p>
        </p:txBody>
      </p:sp>
      <p:pic>
        <p:nvPicPr>
          <p:cNvPr id="7" name="Bild 6" descr="4l-FixedScale-NoMuProf2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0836" y="0"/>
            <a:ext cx="5076762" cy="4924025"/>
          </a:xfrm>
          <a:prstGeom prst="rect">
            <a:avLst/>
          </a:prstGeom>
        </p:spPr>
      </p:pic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159909" y="2335213"/>
          <a:ext cx="2047875" cy="369887"/>
        </p:xfrm>
        <a:graphic>
          <a:graphicData uri="http://schemas.openxmlformats.org/presentationml/2006/ole">
            <p:oleObj spid="_x0000_s31746" name="Formel" r:id="rId7" imgW="914400" imgH="165100" progId="Equation.3">
              <p:embed/>
            </p:oleObj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0" y="2954415"/>
            <a:ext cx="22077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Ongoing measurements:</a:t>
            </a:r>
          </a:p>
          <a:p>
            <a:endParaRPr lang="de-DE"/>
          </a:p>
          <a:p>
            <a:pPr>
              <a:buFont typeface="Courier New"/>
              <a:buChar char="o"/>
            </a:pPr>
            <a:r>
              <a:rPr lang="de-DE"/>
              <a:t> Mass</a:t>
            </a:r>
          </a:p>
          <a:p>
            <a:pPr>
              <a:buFont typeface="Courier New"/>
              <a:buChar char="o"/>
            </a:pPr>
            <a:r>
              <a:rPr lang="de-DE"/>
              <a:t> Couplings</a:t>
            </a:r>
          </a:p>
          <a:p>
            <a:pPr>
              <a:buFont typeface="Courier New"/>
              <a:buChar char="o"/>
            </a:pPr>
            <a:r>
              <a:rPr lang="de-DE"/>
              <a:t> Spin/parity</a:t>
            </a:r>
          </a:p>
          <a:p>
            <a:endParaRPr lang="de-DE"/>
          </a:p>
          <a:p>
            <a:r>
              <a:rPr lang="de-DE"/>
              <a:t>So far consistent with expectations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16857"/>
          </a:xfrm>
        </p:spPr>
        <p:txBody>
          <a:bodyPr>
            <a:normAutofit fontScale="90000"/>
          </a:bodyPr>
          <a:lstStyle/>
          <a:p>
            <a:r>
              <a:rPr lang="de-DE"/>
              <a:t>Revenge of the SM</a:t>
            </a:r>
          </a:p>
        </p:txBody>
      </p:sp>
      <p:grpSp>
        <p:nvGrpSpPr>
          <p:cNvPr id="3" name="Gruppierung 2"/>
          <p:cNvGrpSpPr/>
          <p:nvPr/>
        </p:nvGrpSpPr>
        <p:grpSpPr>
          <a:xfrm>
            <a:off x="980397" y="953210"/>
            <a:ext cx="5440038" cy="5263937"/>
            <a:chOff x="1269173" y="885536"/>
            <a:chExt cx="5440038" cy="5263937"/>
          </a:xfrm>
        </p:grpSpPr>
        <p:pic>
          <p:nvPicPr>
            <p:cNvPr id="4" name="Bild 3" descr="SMparticles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9173" y="885536"/>
              <a:ext cx="5440038" cy="5263937"/>
            </a:xfrm>
            <a:prstGeom prst="rect">
              <a:avLst/>
            </a:prstGeom>
          </p:spPr>
        </p:pic>
        <p:sp>
          <p:nvSpPr>
            <p:cNvPr id="5" name="Rechteck 4"/>
            <p:cNvSpPr/>
            <p:nvPr/>
          </p:nvSpPr>
          <p:spPr>
            <a:xfrm>
              <a:off x="5547895" y="2620211"/>
              <a:ext cx="1161316" cy="3529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/>
            <p:cNvSpPr/>
            <p:nvPr/>
          </p:nvSpPr>
          <p:spPr>
            <a:xfrm>
              <a:off x="6203951" y="1258971"/>
              <a:ext cx="235284" cy="212557"/>
            </a:xfrm>
            <a:prstGeom prst="rect">
              <a:avLst/>
            </a:prstGeom>
            <a:solidFill>
              <a:srgbClr val="6F007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0" name="Textfeld 9"/>
          <p:cNvSpPr txBox="1"/>
          <p:nvPr/>
        </p:nvSpPr>
        <p:spPr>
          <a:xfrm rot="20410527">
            <a:off x="5482410" y="3558999"/>
            <a:ext cx="3563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>
                <a:solidFill>
                  <a:srgbClr val="FF0000"/>
                </a:solidFill>
                <a:latin typeface="Stencil"/>
                <a:cs typeface="Stencil"/>
              </a:rPr>
              <a:t>THE STANDARD MODEL WINS!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527827" y="1918444"/>
            <a:ext cx="89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400" b="1">
                <a:solidFill>
                  <a:srgbClr val="00FF33"/>
                </a:solidFill>
              </a:rPr>
              <a:t>✔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232588" y="1838523"/>
            <a:ext cx="89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400" b="1">
                <a:solidFill>
                  <a:srgbClr val="00FF33"/>
                </a:solidFill>
              </a:rPr>
              <a:t>✔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196798" y="1838523"/>
            <a:ext cx="89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400" b="1">
                <a:solidFill>
                  <a:srgbClr val="00FF33"/>
                </a:solidFill>
              </a:rPr>
              <a:t>✔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161007" y="1838523"/>
            <a:ext cx="89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400" b="1">
                <a:solidFill>
                  <a:srgbClr val="00FF33"/>
                </a:solidFill>
              </a:rPr>
              <a:t>✔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232588" y="2760364"/>
            <a:ext cx="89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400" b="1">
                <a:solidFill>
                  <a:srgbClr val="00FF33"/>
                </a:solidFill>
              </a:rPr>
              <a:t>✔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196798" y="2760364"/>
            <a:ext cx="89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400" b="1">
                <a:solidFill>
                  <a:srgbClr val="00FF33"/>
                </a:solidFill>
              </a:rPr>
              <a:t>✔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161007" y="2760364"/>
            <a:ext cx="89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400" b="1">
                <a:solidFill>
                  <a:srgbClr val="00FF33"/>
                </a:solidFill>
              </a:rPr>
              <a:t>✔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214581" y="4495800"/>
            <a:ext cx="89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400" b="1">
                <a:solidFill>
                  <a:srgbClr val="00FF33"/>
                </a:solidFill>
              </a:rPr>
              <a:t>✔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2178791" y="4495800"/>
            <a:ext cx="89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400" b="1">
                <a:solidFill>
                  <a:srgbClr val="00FF33"/>
                </a:solidFill>
              </a:rPr>
              <a:t>✔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143000" y="4495800"/>
            <a:ext cx="89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400" b="1">
                <a:solidFill>
                  <a:srgbClr val="00FF33"/>
                </a:solidFill>
              </a:rPr>
              <a:t>✔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214581" y="5447706"/>
            <a:ext cx="89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400" b="1">
                <a:solidFill>
                  <a:srgbClr val="00FF33"/>
                </a:solidFill>
              </a:rPr>
              <a:t>✔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178791" y="5447706"/>
            <a:ext cx="89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400" b="1">
                <a:solidFill>
                  <a:srgbClr val="00FF33"/>
                </a:solidFill>
              </a:rPr>
              <a:t>✔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1143000" y="5447706"/>
            <a:ext cx="89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400" b="1">
                <a:solidFill>
                  <a:srgbClr val="00FF33"/>
                </a:solidFill>
              </a:rPr>
              <a:t>✔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366511" y="3145084"/>
            <a:ext cx="89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400" b="1">
                <a:solidFill>
                  <a:srgbClr val="00FF33"/>
                </a:solidFill>
              </a:rPr>
              <a:t>✔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4366511" y="4284163"/>
            <a:ext cx="89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400" b="1">
                <a:solidFill>
                  <a:srgbClr val="00FF33"/>
                </a:solidFill>
              </a:rPr>
              <a:t>✔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366511" y="5447706"/>
            <a:ext cx="89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400" b="1">
                <a:solidFill>
                  <a:srgbClr val="00FF33"/>
                </a:solidFill>
              </a:rPr>
              <a:t>✔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4366511" y="1990923"/>
            <a:ext cx="89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400" b="1">
                <a:solidFill>
                  <a:srgbClr val="00FF33"/>
                </a:solidFill>
              </a:rPr>
              <a:t>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But is that it?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212" y="1436747"/>
            <a:ext cx="4707077" cy="294192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88762" y="829309"/>
            <a:ext cx="6168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/>
              <a:t>If SM parameters are random, how lucky are we?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0" y="4553312"/>
            <a:ext cx="7995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Good example: Higgs boson mass should be </a:t>
            </a:r>
            <a:r>
              <a:rPr lang="de-DE" sz="2000"/>
              <a:t>much, </a:t>
            </a:r>
            <a:r>
              <a:rPr lang="de-DE" sz="2400"/>
              <a:t>much </a:t>
            </a:r>
            <a:r>
              <a:rPr lang="de-DE" sz="3600"/>
              <a:t>bigger</a:t>
            </a:r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681789" y="5516835"/>
            <a:ext cx="772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It‘s like winning with odds of 1/</a:t>
            </a:r>
            <a:r>
              <a:rPr lang="de-DE" b="1">
                <a:solidFill>
                  <a:srgbClr val="FF0000"/>
                </a:solidFill>
              </a:rPr>
              <a:t>100,000,000,000,000</a:t>
            </a:r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388762" y="6070833"/>
            <a:ext cx="8461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What is more believable: </a:t>
            </a:r>
            <a:r>
              <a:rPr lang="de-DE">
                <a:solidFill>
                  <a:srgbClr val="0000FF"/>
                </a:solidFill>
              </a:rPr>
              <a:t>that this just happened</a:t>
            </a:r>
            <a:r>
              <a:rPr lang="de-DE"/>
              <a:t> or </a:t>
            </a:r>
            <a:r>
              <a:rPr lang="de-DE" b="1">
                <a:solidFill>
                  <a:srgbClr val="008000"/>
                </a:solidFill>
              </a:rPr>
              <a:t>that the game is rigged</a:t>
            </a:r>
            <a:r>
              <a:rPr lang="de-DE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Three solutions</a:t>
            </a: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1030623" y="3361119"/>
          <a:ext cx="1561121" cy="303552"/>
        </p:xfrm>
        <a:graphic>
          <a:graphicData uri="http://schemas.openxmlformats.org/presentationml/2006/ole">
            <p:oleObj spid="_x0000_s40962" name="Formel" r:id="rId3" imgW="914400" imgH="177800" progId="Equation.3">
              <p:embed/>
            </p:oleObj>
          </a:graphicData>
        </a:graphic>
      </p:graphicFrame>
      <p:cxnSp>
        <p:nvCxnSpPr>
          <p:cNvPr id="5" name="Gerade Verbindung 4"/>
          <p:cNvCxnSpPr/>
          <p:nvPr/>
        </p:nvCxnSpPr>
        <p:spPr>
          <a:xfrm>
            <a:off x="1030624" y="4158639"/>
            <a:ext cx="7211125" cy="1588"/>
          </a:xfrm>
          <a:prstGeom prst="line">
            <a:avLst/>
          </a:prstGeom>
          <a:ln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rot="5400000" flipH="1" flipV="1">
            <a:off x="933440" y="4061455"/>
            <a:ext cx="19436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791682" y="4160227"/>
            <a:ext cx="47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0</a:t>
            </a:r>
          </a:p>
        </p:txBody>
      </p:sp>
      <p:cxnSp>
        <p:nvCxnSpPr>
          <p:cNvPr id="8" name="Gerade Verbindung mit Pfeil 7"/>
          <p:cNvCxnSpPr>
            <a:endCxn id="7" idx="0"/>
          </p:cNvCxnSpPr>
          <p:nvPr/>
        </p:nvCxnSpPr>
        <p:spPr>
          <a:xfrm rot="5400000">
            <a:off x="903509" y="3792581"/>
            <a:ext cx="495556" cy="2397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5195888" y="3426633"/>
          <a:ext cx="3948112" cy="303213"/>
        </p:xfrm>
        <a:graphic>
          <a:graphicData uri="http://schemas.openxmlformats.org/presentationml/2006/ole">
            <p:oleObj spid="_x0000_s40963" name="Formel" r:id="rId4" imgW="2311400" imgH="177800" progId="Equation.3">
              <p:embed/>
            </p:oleObj>
          </a:graphicData>
        </a:graphic>
      </p:graphicFrame>
      <p:cxnSp>
        <p:nvCxnSpPr>
          <p:cNvPr id="10" name="Gerade Verbindung mit Pfeil 9"/>
          <p:cNvCxnSpPr/>
          <p:nvPr/>
        </p:nvCxnSpPr>
        <p:spPr>
          <a:xfrm>
            <a:off x="7306359" y="3729846"/>
            <a:ext cx="695654" cy="4287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86291" y="1540951"/>
            <a:ext cx="1968137" cy="1109524"/>
          </a:xfrm>
          <a:prstGeom prst="ellipse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Non-fundamental Higgs</a:t>
            </a:r>
          </a:p>
        </p:txBody>
      </p:sp>
      <p:cxnSp>
        <p:nvCxnSpPr>
          <p:cNvPr id="14" name="Gerade Verbindung 13"/>
          <p:cNvCxnSpPr>
            <a:stCxn id="12" idx="4"/>
          </p:cNvCxnSpPr>
          <p:nvPr/>
        </p:nvCxnSpPr>
        <p:spPr>
          <a:xfrm rot="16200000" flipH="1">
            <a:off x="881886" y="3038949"/>
            <a:ext cx="776951" cy="2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321495" y="1693351"/>
            <a:ext cx="1968137" cy="1109524"/>
          </a:xfrm>
          <a:prstGeom prst="ellipse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GUT scale lowered</a:t>
            </a:r>
          </a:p>
        </p:txBody>
      </p:sp>
      <p:cxnSp>
        <p:nvCxnSpPr>
          <p:cNvPr id="17" name="Gerade Verbindung 16"/>
          <p:cNvCxnSpPr/>
          <p:nvPr/>
        </p:nvCxnSpPr>
        <p:spPr>
          <a:xfrm rot="16200000" flipH="1">
            <a:off x="7027236" y="3081996"/>
            <a:ext cx="558247" cy="2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031419" y="4881390"/>
            <a:ext cx="1968137" cy="1109524"/>
          </a:xfrm>
          <a:prstGeom prst="ellipse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New particles/interactions</a:t>
            </a:r>
          </a:p>
        </p:txBody>
      </p:sp>
      <p:cxnSp>
        <p:nvCxnSpPr>
          <p:cNvPr id="20" name="Gerade Verbindung 19"/>
          <p:cNvCxnSpPr/>
          <p:nvPr/>
        </p:nvCxnSpPr>
        <p:spPr>
          <a:xfrm rot="16200000" flipH="1">
            <a:off x="1833483" y="4705474"/>
            <a:ext cx="351829" cy="1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ckige Klammer rechts 21"/>
          <p:cNvSpPr/>
          <p:nvPr/>
        </p:nvSpPr>
        <p:spPr>
          <a:xfrm rot="5400000">
            <a:off x="1903157" y="3840973"/>
            <a:ext cx="212482" cy="1164692"/>
          </a:xfrm>
          <a:prstGeom prst="rightBracket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2254429" y="2252255"/>
            <a:ext cx="2230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Composite Higgs:</a:t>
            </a:r>
            <a:br>
              <a:rPr lang="de-DE"/>
            </a:br>
            <a:r>
              <a:rPr lang="de-DE"/>
              <a:t>difficult for a number of reasons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4484513" y="2252255"/>
            <a:ext cx="183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/>
              <a:t>Eg extra dimensions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2999556" y="4881389"/>
            <a:ext cx="271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Eg supersymmetry (SUSY)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5195888" y="5694947"/>
            <a:ext cx="3428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All rely on </a:t>
            </a:r>
            <a:r>
              <a:rPr lang="de-DE">
                <a:solidFill>
                  <a:srgbClr val="008000"/>
                </a:solidFill>
              </a:rPr>
              <a:t>observations </a:t>
            </a:r>
            <a:r>
              <a:rPr lang="de-DE"/>
              <a:t>of </a:t>
            </a:r>
            <a:r>
              <a:rPr lang="de-DE">
                <a:solidFill>
                  <a:srgbClr val="FF6600"/>
                </a:solidFill>
              </a:rPr>
              <a:t>new phenomena</a:t>
            </a:r>
            <a:r>
              <a:rPr lang="de-DE"/>
              <a:t> with mass near </a:t>
            </a:r>
            <a:r>
              <a:rPr lang="de-DE" i="1"/>
              <a:t>m</a:t>
            </a:r>
            <a:r>
              <a:rPr lang="de-DE" i="1" baseline="-25000"/>
              <a:t>h</a:t>
            </a:r>
            <a:r>
              <a:rPr lang="de-DE"/>
              <a:t/>
            </a:r>
            <a:br>
              <a:rPr lang="de-DE"/>
            </a:br>
            <a:r>
              <a:rPr lang="de-DE"/>
              <a:t> ie at most </a:t>
            </a:r>
            <a:r>
              <a:rPr lang="de-DE">
                <a:solidFill>
                  <a:srgbClr val="FF0000"/>
                </a:solidFill>
              </a:rPr>
              <a:t>~1000 GeV = 1 TeV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Supersymmetry @ the LHC</a:t>
            </a:r>
          </a:p>
        </p:txBody>
      </p:sp>
      <p:pic>
        <p:nvPicPr>
          <p:cNvPr id="3" name="Bild 2" descr="MSSMspartic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121" y="827954"/>
            <a:ext cx="3164154" cy="307470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387" y="1898321"/>
            <a:ext cx="1789970" cy="103729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33257" y="1474285"/>
            <a:ext cx="467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Solves hierarchy problem via (nearly) exact cancellation of Higgs mass loops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33257" y="827954"/>
            <a:ext cx="4941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Hypothesis: every SM particle gains a partner, different only by ½ a unit of spin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33257" y="2935618"/>
            <a:ext cx="4941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Bonus: potential </a:t>
            </a:r>
            <a:r>
              <a:rPr lang="de-DE">
                <a:solidFill>
                  <a:srgbClr val="FF6600"/>
                </a:solidFill>
              </a:rPr>
              <a:t>dark matter candidate</a:t>
            </a:r>
          </a:p>
          <a:p>
            <a:r>
              <a:rPr lang="de-DE"/>
              <a:t>(or neutrino masses)</a:t>
            </a: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78" y="2069785"/>
            <a:ext cx="1580022" cy="865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Supersymmetry @ the LHC</a:t>
            </a:r>
          </a:p>
        </p:txBody>
      </p:sp>
      <p:pic>
        <p:nvPicPr>
          <p:cNvPr id="3" name="Bild 2" descr="MSSMspartic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121" y="827954"/>
            <a:ext cx="3164154" cy="3074708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121" y="3902662"/>
            <a:ext cx="3601042" cy="295533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387" y="1898321"/>
            <a:ext cx="1789970" cy="103729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33257" y="1474285"/>
            <a:ext cx="467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Solves hierarchy problem via (nearly) exact cancellation of Higgs mass loops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33257" y="827954"/>
            <a:ext cx="4941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Hypothesis: every SM particle gains a partner, different only by ½ a unit of spin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33257" y="2935618"/>
            <a:ext cx="4941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What does it look like? There are many possibilities</a:t>
            </a:r>
          </a:p>
          <a:p>
            <a:endParaRPr lang="de-DE"/>
          </a:p>
          <a:p>
            <a:pPr marL="342900" indent="-342900">
              <a:buFont typeface="+mj-lt"/>
              <a:buAutoNum type="arabicPeriod"/>
            </a:pPr>
            <a:r>
              <a:rPr lang="de-DE">
                <a:solidFill>
                  <a:srgbClr val="FF0000"/>
                </a:solidFill>
              </a:rPr>
              <a:t>Squark/gluino production</a:t>
            </a:r>
            <a:r>
              <a:rPr lang="de-DE"/>
              <a:t>: high rate, any SM particles possible in decays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6525186" y="1016000"/>
            <a:ext cx="1211821" cy="1384082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5838050" y="3117850"/>
            <a:ext cx="687136" cy="784812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78" y="2069785"/>
            <a:ext cx="1580022" cy="865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Supersymmetry @ the LHC</a:t>
            </a:r>
          </a:p>
        </p:txBody>
      </p:sp>
      <p:pic>
        <p:nvPicPr>
          <p:cNvPr id="3" name="Bild 2" descr="MSSMspartic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121" y="827954"/>
            <a:ext cx="3164154" cy="307470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387" y="1898321"/>
            <a:ext cx="1789970" cy="103729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33257" y="1474285"/>
            <a:ext cx="467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Solves hierarchy problem via (nearly) exact cancellation of Higgs mass loops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33257" y="827954"/>
            <a:ext cx="4941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Hypothesis: every SM particle gains a partner, different only by ½ a unit of spin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33257" y="2935618"/>
            <a:ext cx="494186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What does it look like? There are many possibilities</a:t>
            </a:r>
          </a:p>
          <a:p>
            <a:endParaRPr lang="de-DE"/>
          </a:p>
          <a:p>
            <a:pPr marL="342900" indent="-342900">
              <a:buFont typeface="+mj-lt"/>
              <a:buAutoNum type="arabicPeriod"/>
            </a:pPr>
            <a:r>
              <a:rPr lang="de-DE">
                <a:solidFill>
                  <a:srgbClr val="FF0000"/>
                </a:solidFill>
              </a:rPr>
              <a:t>Squark/gluino production</a:t>
            </a:r>
            <a:r>
              <a:rPr lang="de-DE"/>
              <a:t>: high rate, any SM particles possible in decays</a:t>
            </a:r>
          </a:p>
          <a:p>
            <a:pPr marL="342900" indent="-342900">
              <a:buFont typeface="+mj-lt"/>
              <a:buAutoNum type="arabicPeriod"/>
            </a:pPr>
            <a:r>
              <a:rPr lang="de-DE">
                <a:solidFill>
                  <a:srgbClr val="000090"/>
                </a:solidFill>
              </a:rPr>
              <a:t>Stop/sbottom production</a:t>
            </a:r>
            <a:r>
              <a:rPr lang="de-DE"/>
              <a:t>: lower rate, must be light for naturalness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7737007" y="1016000"/>
            <a:ext cx="602268" cy="1384082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122" y="3902662"/>
            <a:ext cx="3863788" cy="2955338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78" y="2069785"/>
            <a:ext cx="1580022" cy="865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5778" y="0"/>
            <a:ext cx="12379061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961105" y="2306053"/>
            <a:ext cx="3221790" cy="2245895"/>
          </a:xfrm>
          <a:prstGeom prst="ellipse">
            <a:avLst/>
          </a:prstGeom>
          <a:solidFill>
            <a:srgbClr val="660066">
              <a:alpha val="5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/>
              <a:t>Some big questions</a:t>
            </a:r>
          </a:p>
        </p:txBody>
      </p:sp>
      <p:sp>
        <p:nvSpPr>
          <p:cNvPr id="10" name="Oval 9"/>
          <p:cNvSpPr/>
          <p:nvPr/>
        </p:nvSpPr>
        <p:spPr>
          <a:xfrm>
            <a:off x="5430921" y="997286"/>
            <a:ext cx="1503947" cy="1029369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Origin of mass?</a:t>
            </a:r>
          </a:p>
        </p:txBody>
      </p:sp>
      <p:sp>
        <p:nvSpPr>
          <p:cNvPr id="11" name="Oval 10"/>
          <p:cNvSpPr/>
          <p:nvPr/>
        </p:nvSpPr>
        <p:spPr>
          <a:xfrm>
            <a:off x="882316" y="1753938"/>
            <a:ext cx="1879600" cy="1056105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Weakness of gravity?</a:t>
            </a:r>
          </a:p>
        </p:txBody>
      </p:sp>
      <p:sp>
        <p:nvSpPr>
          <p:cNvPr id="12" name="Oval 11"/>
          <p:cNvSpPr/>
          <p:nvPr/>
        </p:nvSpPr>
        <p:spPr>
          <a:xfrm>
            <a:off x="5166895" y="5093368"/>
            <a:ext cx="2032000" cy="119781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Dark matter?</a:t>
            </a:r>
          </a:p>
        </p:txBody>
      </p:sp>
      <p:sp>
        <p:nvSpPr>
          <p:cNvPr id="13" name="Oval 12"/>
          <p:cNvSpPr/>
          <p:nvPr/>
        </p:nvSpPr>
        <p:spPr>
          <a:xfrm>
            <a:off x="882316" y="4010527"/>
            <a:ext cx="1804737" cy="1082841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Where is the antimatter?</a:t>
            </a:r>
          </a:p>
        </p:txBody>
      </p:sp>
      <p:sp>
        <p:nvSpPr>
          <p:cNvPr id="14" name="Oval 13"/>
          <p:cNvSpPr/>
          <p:nvPr/>
        </p:nvSpPr>
        <p:spPr>
          <a:xfrm>
            <a:off x="6467643" y="3614821"/>
            <a:ext cx="2187073" cy="1251284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Are there new symmetries/interactions?</a:t>
            </a:r>
          </a:p>
        </p:txBody>
      </p:sp>
      <p:sp>
        <p:nvSpPr>
          <p:cNvPr id="15" name="Oval 14"/>
          <p:cNvSpPr/>
          <p:nvPr/>
        </p:nvSpPr>
        <p:spPr>
          <a:xfrm>
            <a:off x="2687053" y="342231"/>
            <a:ext cx="2053389" cy="887664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Extra dimensions?</a:t>
            </a:r>
          </a:p>
        </p:txBody>
      </p:sp>
      <p:sp>
        <p:nvSpPr>
          <p:cNvPr id="16" name="Oval 15"/>
          <p:cNvSpPr/>
          <p:nvPr/>
        </p:nvSpPr>
        <p:spPr>
          <a:xfrm>
            <a:off x="1814094" y="5547895"/>
            <a:ext cx="2294022" cy="641684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3 generations?</a:t>
            </a:r>
          </a:p>
        </p:txBody>
      </p:sp>
      <p:sp>
        <p:nvSpPr>
          <p:cNvPr id="17" name="Oval 16"/>
          <p:cNvSpPr/>
          <p:nvPr/>
        </p:nvSpPr>
        <p:spPr>
          <a:xfrm>
            <a:off x="6934868" y="2026655"/>
            <a:ext cx="1556084" cy="100798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Neutrino mass?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Supersymmetry @ the LHC</a:t>
            </a:r>
          </a:p>
        </p:txBody>
      </p:sp>
      <p:pic>
        <p:nvPicPr>
          <p:cNvPr id="3" name="Bild 2" descr="MSSMspartic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121" y="827954"/>
            <a:ext cx="3164154" cy="307470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387" y="1898321"/>
            <a:ext cx="1789970" cy="103729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33257" y="1474285"/>
            <a:ext cx="467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Solves hierarchy problem via (nearly) exact cancellation of Higgs mass loops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33257" y="827954"/>
            <a:ext cx="4941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Hypothesis: every SM particle gains a partner, different only by ½ a unit of spin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33257" y="2935618"/>
            <a:ext cx="49418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What does it look like? There are many possibilities</a:t>
            </a:r>
          </a:p>
          <a:p>
            <a:endParaRPr lang="de-DE"/>
          </a:p>
          <a:p>
            <a:pPr marL="342900" indent="-342900">
              <a:buFont typeface="+mj-lt"/>
              <a:buAutoNum type="arabicPeriod"/>
            </a:pPr>
            <a:r>
              <a:rPr lang="de-DE">
                <a:solidFill>
                  <a:srgbClr val="FF0000"/>
                </a:solidFill>
              </a:rPr>
              <a:t>Squark/gluino production</a:t>
            </a:r>
            <a:r>
              <a:rPr lang="de-DE"/>
              <a:t>: high rate, any SM particles possible in decays</a:t>
            </a:r>
          </a:p>
          <a:p>
            <a:pPr marL="342900" indent="-342900">
              <a:buFont typeface="+mj-lt"/>
              <a:buAutoNum type="arabicPeriod"/>
            </a:pPr>
            <a:r>
              <a:rPr lang="de-DE">
                <a:solidFill>
                  <a:srgbClr val="000090"/>
                </a:solidFill>
              </a:rPr>
              <a:t>Stop/sbottom production</a:t>
            </a:r>
            <a:r>
              <a:rPr lang="de-DE"/>
              <a:t>: lower rate, must be light for naturalness</a:t>
            </a:r>
          </a:p>
          <a:p>
            <a:pPr marL="342900" indent="-342900">
              <a:buFont typeface="+mj-lt"/>
              <a:buAutoNum type="arabicPeriod"/>
            </a:pPr>
            <a:r>
              <a:rPr lang="de-DE">
                <a:solidFill>
                  <a:srgbClr val="008000"/>
                </a:solidFill>
              </a:rPr>
              <a:t>Slepton/gaugino production</a:t>
            </a:r>
            <a:r>
              <a:rPr lang="de-DE"/>
              <a:t>: could still be seen if squarks are very massive</a:t>
            </a:r>
          </a:p>
          <a:p>
            <a:pPr marL="342900" indent="-342900">
              <a:buFont typeface="+mj-lt"/>
              <a:buAutoNum type="arabicPeriod"/>
            </a:pPr>
            <a:endParaRPr lang="de-DE"/>
          </a:p>
        </p:txBody>
      </p:sp>
      <p:sp>
        <p:nvSpPr>
          <p:cNvPr id="11" name="Abgerundetes Rechteck 10"/>
          <p:cNvSpPr/>
          <p:nvPr/>
        </p:nvSpPr>
        <p:spPr>
          <a:xfrm>
            <a:off x="5867400" y="1206280"/>
            <a:ext cx="609600" cy="1372354"/>
          </a:xfrm>
          <a:prstGeom prst="roundRect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886200"/>
            <a:ext cx="3902590" cy="2971800"/>
          </a:xfrm>
          <a:prstGeom prst="rect">
            <a:avLst/>
          </a:prstGeom>
        </p:spPr>
      </p:pic>
      <p:sp>
        <p:nvSpPr>
          <p:cNvPr id="13" name="Abgerundetes Rechteck 12"/>
          <p:cNvSpPr/>
          <p:nvPr/>
        </p:nvSpPr>
        <p:spPr>
          <a:xfrm>
            <a:off x="5257800" y="1206280"/>
            <a:ext cx="609600" cy="2679920"/>
          </a:xfrm>
          <a:prstGeom prst="roundRect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6477000" y="2578634"/>
            <a:ext cx="1862275" cy="1324028"/>
          </a:xfrm>
          <a:prstGeom prst="roundRect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78" y="2069785"/>
            <a:ext cx="1580022" cy="865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Supersymmetry @ the LHC</a:t>
            </a:r>
          </a:p>
        </p:txBody>
      </p:sp>
      <p:pic>
        <p:nvPicPr>
          <p:cNvPr id="3" name="Bild 2" descr="MSSMspartic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121" y="827954"/>
            <a:ext cx="3164154" cy="307470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387" y="1898321"/>
            <a:ext cx="1789970" cy="103729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33257" y="1474285"/>
            <a:ext cx="467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Solves hierarchy problem via (nearly) exact cancellation of Higgs mass loops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33257" y="827954"/>
            <a:ext cx="4941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Hypothesis: every SM particle gains a partner, different only by ½ a unit of spin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33257" y="2935618"/>
            <a:ext cx="49418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What does it look like? There are many possibilities</a:t>
            </a:r>
          </a:p>
          <a:p>
            <a:endParaRPr lang="de-DE"/>
          </a:p>
          <a:p>
            <a:pPr marL="342900" indent="-342900">
              <a:buFont typeface="+mj-lt"/>
              <a:buAutoNum type="arabicPeriod"/>
            </a:pPr>
            <a:r>
              <a:rPr lang="de-DE">
                <a:solidFill>
                  <a:srgbClr val="FF0000"/>
                </a:solidFill>
              </a:rPr>
              <a:t>Squark/gluino production</a:t>
            </a:r>
            <a:r>
              <a:rPr lang="de-DE"/>
              <a:t>: high rate, any SM particles possible in decays</a:t>
            </a:r>
          </a:p>
          <a:p>
            <a:pPr marL="342900" indent="-342900">
              <a:buFont typeface="+mj-lt"/>
              <a:buAutoNum type="arabicPeriod"/>
            </a:pPr>
            <a:r>
              <a:rPr lang="de-DE">
                <a:solidFill>
                  <a:srgbClr val="000090"/>
                </a:solidFill>
              </a:rPr>
              <a:t>Stop/sbottom production</a:t>
            </a:r>
            <a:r>
              <a:rPr lang="de-DE"/>
              <a:t>: lower rate, must be light for naturalness</a:t>
            </a:r>
          </a:p>
          <a:p>
            <a:pPr marL="342900" indent="-342900">
              <a:buFont typeface="+mj-lt"/>
              <a:buAutoNum type="arabicPeriod"/>
            </a:pPr>
            <a:r>
              <a:rPr lang="de-DE">
                <a:solidFill>
                  <a:srgbClr val="008000"/>
                </a:solidFill>
              </a:rPr>
              <a:t>Slepton/gaugino production</a:t>
            </a:r>
            <a:r>
              <a:rPr lang="de-DE"/>
              <a:t>: could still be seen if squarks are very massive</a:t>
            </a:r>
          </a:p>
          <a:p>
            <a:pPr marL="342900" indent="-342900">
              <a:buFont typeface="+mj-lt"/>
              <a:buAutoNum type="arabicPeriod"/>
            </a:pPr>
            <a:r>
              <a:rPr lang="de-DE">
                <a:solidFill>
                  <a:srgbClr val="FF6600"/>
                </a:solidFill>
              </a:rPr>
              <a:t>Indirect effects</a:t>
            </a:r>
            <a:r>
              <a:rPr lang="de-DE"/>
              <a:t>: usually in flavour physics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883261" y="5902909"/>
            <a:ext cx="2716474" cy="92333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de-DE"/>
              <a:t>B</a:t>
            </a:r>
            <a:r>
              <a:rPr lang="de-DE" baseline="-25000"/>
              <a:t>s</a:t>
            </a:r>
            <a:r>
              <a:rPr lang="de-DE"/>
              <a:t>→</a:t>
            </a:r>
            <a:r>
              <a:rPr lang="de-DE">
                <a:latin typeface="Symbol" charset="2"/>
                <a:cs typeface="Symbol" charset="2"/>
              </a:rPr>
              <a:t>m</a:t>
            </a:r>
            <a:r>
              <a:rPr lang="de-DE" baseline="30000"/>
              <a:t>+</a:t>
            </a:r>
            <a:r>
              <a:rPr lang="de-DE">
                <a:latin typeface="Symbol" charset="2"/>
                <a:cs typeface="Symbol" charset="2"/>
              </a:rPr>
              <a:t>m</a:t>
            </a:r>
            <a:r>
              <a:rPr lang="de-DE" baseline="30000"/>
              <a:t>-</a:t>
            </a:r>
            <a:r>
              <a:rPr lang="de-DE"/>
              <a:t> now observed!</a:t>
            </a:r>
          </a:p>
          <a:p>
            <a:pPr algn="r"/>
            <a:r>
              <a:rPr lang="de-DE"/>
              <a:t>No enhancement over SM</a:t>
            </a:r>
          </a:p>
          <a:p>
            <a:pPr algn="r"/>
            <a:r>
              <a:rPr lang="de-DE"/>
              <a:t>LHCb-CONF-2013-012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0" y="5856743"/>
            <a:ext cx="465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See Alexander Mann‘s talk yesterday for more</a:t>
            </a:r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501" y="4089464"/>
            <a:ext cx="2673258" cy="1716354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78" y="2069785"/>
            <a:ext cx="1580022" cy="865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480" y="1"/>
            <a:ext cx="4739520" cy="3345543"/>
          </a:xfrm>
          <a:prstGeom prst="rect">
            <a:avLst/>
          </a:prstGeom>
        </p:spPr>
      </p:pic>
      <p:pic>
        <p:nvPicPr>
          <p:cNvPr id="4" name="Bild 3" descr="AtlasSearchesSUSY_SUSY20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4477306" cy="334554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587" y="3791636"/>
            <a:ext cx="57858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So far, </a:t>
            </a:r>
            <a:r>
              <a:rPr lang="de-DE" b="1">
                <a:solidFill>
                  <a:srgbClr val="FF0000"/>
                </a:solidFill>
              </a:rPr>
              <a:t>no significant deviation </a:t>
            </a:r>
            <a:r>
              <a:rPr lang="de-DE"/>
              <a:t>from the Standard Model</a:t>
            </a:r>
          </a:p>
          <a:p>
            <a:endParaRPr lang="de-DE"/>
          </a:p>
          <a:p>
            <a:r>
              <a:rPr lang="de-DE">
                <a:solidFill>
                  <a:srgbClr val="008000"/>
                </a:solidFill>
              </a:rPr>
              <a:t>No evidence </a:t>
            </a:r>
            <a:r>
              <a:rPr lang="de-DE"/>
              <a:t>for SUSY or other non-SM physics</a:t>
            </a:r>
          </a:p>
          <a:p>
            <a:endParaRPr lang="de-DE"/>
          </a:p>
          <a:p>
            <a:r>
              <a:rPr lang="de-DE">
                <a:solidFill>
                  <a:srgbClr val="000090"/>
                </a:solidFill>
              </a:rPr>
              <a:t>Precision measurements </a:t>
            </a:r>
            <a:r>
              <a:rPr lang="de-DE"/>
              <a:t>in agreement with expectation</a:t>
            </a:r>
          </a:p>
          <a:p>
            <a:endParaRPr lang="de-DE"/>
          </a:p>
          <a:p>
            <a:r>
              <a:rPr lang="de-DE" b="1"/>
              <a:t>Caution: </a:t>
            </a:r>
            <a:r>
              <a:rPr lang="de-DE"/>
              <a:t>Many caveats and loopholes</a:t>
            </a:r>
          </a:p>
          <a:p>
            <a:r>
              <a:rPr lang="de-DE" b="1"/>
              <a:t>Example:</a:t>
            </a:r>
            <a:r>
              <a:rPr lang="de-DE"/>
              <a:t> Limited sensitivity to </a:t>
            </a:r>
            <a:r>
              <a:rPr lang="de-DE" b="1">
                <a:solidFill>
                  <a:srgbClr val="660066"/>
                </a:solidFill>
              </a:rPr>
              <a:t>late-decaying particles</a:t>
            </a:r>
            <a:r>
              <a:rPr lang="de-DE"/>
              <a:t>, surprises could still be lurking in the Run I data!</a:t>
            </a:r>
          </a:p>
        </p:txBody>
      </p:sp>
      <p:cxnSp>
        <p:nvCxnSpPr>
          <p:cNvPr id="9" name="Gerade Verbindung 8"/>
          <p:cNvCxnSpPr/>
          <p:nvPr/>
        </p:nvCxnSpPr>
        <p:spPr>
          <a:xfrm rot="5400000" flipH="1" flipV="1">
            <a:off x="1301017" y="1823183"/>
            <a:ext cx="334315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2973388" y="3310888"/>
            <a:ext cx="161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1 TeV</a:t>
            </a:r>
          </a:p>
        </p:txBody>
      </p:sp>
      <p:cxnSp>
        <p:nvCxnSpPr>
          <p:cNvPr id="11" name="Gerade Verbindung 10"/>
          <p:cNvCxnSpPr/>
          <p:nvPr/>
        </p:nvCxnSpPr>
        <p:spPr>
          <a:xfrm rot="5400000" flipH="1" flipV="1">
            <a:off x="4016509" y="1823184"/>
            <a:ext cx="334315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 rot="5400000" flipH="1" flipV="1">
            <a:off x="6208122" y="1823184"/>
            <a:ext cx="334315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5687292" y="3310889"/>
            <a:ext cx="161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1 TeV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7880494" y="3310889"/>
            <a:ext cx="100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1 TeV</a:t>
            </a:r>
          </a:p>
        </p:txBody>
      </p:sp>
      <p:pic>
        <p:nvPicPr>
          <p:cNvPr id="15" name="Bild 14" descr="Zee.png"/>
          <p:cNvPicPr>
            <a:picLocks noChangeAspect="1"/>
          </p:cNvPicPr>
          <p:nvPr/>
        </p:nvPicPr>
        <p:blipFill>
          <a:blip r:embed="rId4"/>
          <a:srcRect l="66761" t="50203"/>
          <a:stretch>
            <a:fillRect/>
          </a:stretch>
        </p:blipFill>
        <p:spPr>
          <a:xfrm>
            <a:off x="5787435" y="4088011"/>
            <a:ext cx="3039395" cy="2678280"/>
          </a:xfrm>
          <a:prstGeom prst="rect">
            <a:avLst/>
          </a:prstGeom>
        </p:spPr>
      </p:pic>
      <p:cxnSp>
        <p:nvCxnSpPr>
          <p:cNvPr id="16" name="Gerade Verbindung 15"/>
          <p:cNvCxnSpPr/>
          <p:nvPr/>
        </p:nvCxnSpPr>
        <p:spPr>
          <a:xfrm rot="16200000" flipH="1">
            <a:off x="7300448" y="5418168"/>
            <a:ext cx="688476" cy="67510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 rot="16200000" flipH="1">
            <a:off x="6655422" y="4759773"/>
            <a:ext cx="759326" cy="54409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 rot="19558525">
            <a:off x="6628230" y="4350397"/>
            <a:ext cx="125150" cy="37353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val 18"/>
          <p:cNvSpPr/>
          <p:nvPr/>
        </p:nvSpPr>
        <p:spPr>
          <a:xfrm rot="18625146">
            <a:off x="8023973" y="6027686"/>
            <a:ext cx="166878" cy="35418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 Verbindung 19"/>
          <p:cNvCxnSpPr/>
          <p:nvPr/>
        </p:nvCxnSpPr>
        <p:spPr>
          <a:xfrm>
            <a:off x="7772268" y="5054790"/>
            <a:ext cx="524068" cy="187918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rot="16200000" flipH="1">
            <a:off x="7347673" y="4630195"/>
            <a:ext cx="684512" cy="164677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 rot="20771781">
            <a:off x="7520238" y="4196400"/>
            <a:ext cx="174704" cy="34007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/>
          <p:cNvSpPr/>
          <p:nvPr/>
        </p:nvSpPr>
        <p:spPr>
          <a:xfrm rot="16742319">
            <a:off x="8399337" y="5085428"/>
            <a:ext cx="166878" cy="35418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Gerade Verbindung 23"/>
          <p:cNvCxnSpPr/>
          <p:nvPr/>
        </p:nvCxnSpPr>
        <p:spPr>
          <a:xfrm flipV="1">
            <a:off x="7307132" y="5054790"/>
            <a:ext cx="465136" cy="356694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7772268" y="4328991"/>
            <a:ext cx="720026" cy="646331"/>
          </a:xfrm>
          <a:prstGeom prst="rect">
            <a:avLst/>
          </a:prstGeom>
          <a:solidFill>
            <a:srgbClr val="7F7F7F">
              <a:alpha val="43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Late decay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622504" y="5703266"/>
            <a:ext cx="985086" cy="646331"/>
          </a:xfrm>
          <a:prstGeom prst="rect">
            <a:avLst/>
          </a:prstGeom>
          <a:solidFill>
            <a:schemeClr val="bg1">
              <a:lumMod val="50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b="1">
                <a:solidFill>
                  <a:srgbClr val="FFFF00"/>
                </a:solidFill>
              </a:rPr>
              <a:t>Prompt decay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5778" y="0"/>
            <a:ext cx="12379061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961105" y="2306053"/>
            <a:ext cx="3221790" cy="2245895"/>
          </a:xfrm>
          <a:prstGeom prst="ellipse">
            <a:avLst/>
          </a:prstGeom>
          <a:solidFill>
            <a:srgbClr val="660066">
              <a:alpha val="5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/>
              <a:t>Some big answers?</a:t>
            </a:r>
          </a:p>
        </p:txBody>
      </p:sp>
      <p:sp>
        <p:nvSpPr>
          <p:cNvPr id="10" name="Oval 9"/>
          <p:cNvSpPr/>
          <p:nvPr/>
        </p:nvSpPr>
        <p:spPr>
          <a:xfrm>
            <a:off x="5430921" y="997286"/>
            <a:ext cx="1503947" cy="1029369"/>
          </a:xfrm>
          <a:prstGeom prst="ellipse">
            <a:avLst/>
          </a:prstGeom>
          <a:gradFill flip="none" rotWithShape="1">
            <a:gsLst>
              <a:gs pos="1000">
                <a:srgbClr val="FF0000"/>
              </a:gs>
              <a:gs pos="100000">
                <a:srgbClr val="008000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Origin of mass?</a:t>
            </a:r>
          </a:p>
        </p:txBody>
      </p:sp>
      <p:sp>
        <p:nvSpPr>
          <p:cNvPr id="11" name="Oval 10"/>
          <p:cNvSpPr/>
          <p:nvPr/>
        </p:nvSpPr>
        <p:spPr>
          <a:xfrm>
            <a:off x="882316" y="1753938"/>
            <a:ext cx="1879600" cy="1056105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Weakness of gravity?</a:t>
            </a:r>
          </a:p>
        </p:txBody>
      </p:sp>
      <p:sp>
        <p:nvSpPr>
          <p:cNvPr id="12" name="Oval 11"/>
          <p:cNvSpPr/>
          <p:nvPr/>
        </p:nvSpPr>
        <p:spPr>
          <a:xfrm>
            <a:off x="5166895" y="5093368"/>
            <a:ext cx="2032000" cy="119781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Dark matter?</a:t>
            </a:r>
          </a:p>
        </p:txBody>
      </p:sp>
      <p:sp>
        <p:nvSpPr>
          <p:cNvPr id="13" name="Oval 12"/>
          <p:cNvSpPr/>
          <p:nvPr/>
        </p:nvSpPr>
        <p:spPr>
          <a:xfrm>
            <a:off x="882316" y="4010527"/>
            <a:ext cx="1804737" cy="1082841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Where is the antimatter?</a:t>
            </a:r>
          </a:p>
        </p:txBody>
      </p:sp>
      <p:sp>
        <p:nvSpPr>
          <p:cNvPr id="14" name="Oval 13"/>
          <p:cNvSpPr/>
          <p:nvPr/>
        </p:nvSpPr>
        <p:spPr>
          <a:xfrm>
            <a:off x="6467643" y="3614821"/>
            <a:ext cx="2187073" cy="1251284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Are there new symmetries/interactions?</a:t>
            </a:r>
          </a:p>
        </p:txBody>
      </p:sp>
      <p:sp>
        <p:nvSpPr>
          <p:cNvPr id="15" name="Oval 14"/>
          <p:cNvSpPr/>
          <p:nvPr/>
        </p:nvSpPr>
        <p:spPr>
          <a:xfrm>
            <a:off x="2687053" y="342231"/>
            <a:ext cx="2053389" cy="887664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Extra dimensions?</a:t>
            </a:r>
          </a:p>
        </p:txBody>
      </p:sp>
      <p:sp>
        <p:nvSpPr>
          <p:cNvPr id="16" name="Oval 15"/>
          <p:cNvSpPr/>
          <p:nvPr/>
        </p:nvSpPr>
        <p:spPr>
          <a:xfrm>
            <a:off x="1814094" y="5547895"/>
            <a:ext cx="2294022" cy="641684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3 generations?</a:t>
            </a:r>
          </a:p>
        </p:txBody>
      </p:sp>
      <p:sp>
        <p:nvSpPr>
          <p:cNvPr id="17" name="Oval 16"/>
          <p:cNvSpPr/>
          <p:nvPr/>
        </p:nvSpPr>
        <p:spPr>
          <a:xfrm>
            <a:off x="6934868" y="2026655"/>
            <a:ext cx="1556084" cy="100798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Neutrino mass?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301999" y="3352800"/>
            <a:ext cx="5842001" cy="3505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2210" y="0"/>
            <a:ext cx="4491789" cy="616857"/>
          </a:xfrm>
        </p:spPr>
        <p:txBody>
          <a:bodyPr>
            <a:normAutofit fontScale="90000"/>
          </a:bodyPr>
          <a:lstStyle/>
          <a:p>
            <a:r>
              <a:rPr lang="de-DE">
                <a:solidFill>
                  <a:srgbClr val="FF0000"/>
                </a:solidFill>
              </a:rPr>
              <a:t>Is that it?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332"/>
            <a:ext cx="4879474" cy="470737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0" y="0"/>
            <a:ext cx="4652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Buttazzo et al, arXiv:1307.3536v2 [hep-ph]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879475" y="616857"/>
            <a:ext cx="356961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/>
              <a:t>If the SM is all that is</a:t>
            </a:r>
            <a:r>
              <a:rPr lang="de-DE" sz="2000"/>
              <a:t>, </a:t>
            </a:r>
            <a:br>
              <a:rPr lang="de-DE" sz="2000"/>
            </a:br>
            <a:r>
              <a:rPr lang="de-DE" sz="2000"/>
              <a:t>the universe appears to be </a:t>
            </a:r>
            <a:br>
              <a:rPr lang="de-DE" sz="2000"/>
            </a:br>
            <a:r>
              <a:rPr lang="de-DE" sz="2000">
                <a:solidFill>
                  <a:srgbClr val="660066"/>
                </a:solidFill>
              </a:rPr>
              <a:t>finely tuned </a:t>
            </a:r>
            <a:r>
              <a:rPr lang="de-DE" sz="2000"/>
              <a:t>and </a:t>
            </a:r>
            <a:r>
              <a:rPr lang="de-DE" sz="2000">
                <a:solidFill>
                  <a:srgbClr val="FF6600"/>
                </a:solidFill>
              </a:rPr>
              <a:t>metastable</a:t>
            </a:r>
          </a:p>
          <a:p>
            <a:endParaRPr lang="de-DE"/>
          </a:p>
          <a:p>
            <a:r>
              <a:rPr lang="de-DE">
                <a:solidFill>
                  <a:srgbClr val="660066"/>
                </a:solidFill>
              </a:rPr>
              <a:t>Finely-tuned: </a:t>
            </a:r>
            <a:r>
              <a:rPr lang="de-DE"/>
              <a:t>Apparently unlikely selection of fundamental constants</a:t>
            </a:r>
          </a:p>
          <a:p>
            <a:r>
              <a:rPr lang="de-DE" sz="2000">
                <a:solidFill>
                  <a:srgbClr val="FF6600"/>
                </a:solidFill>
              </a:rPr>
              <a:t>Metastable: </a:t>
            </a:r>
            <a:r>
              <a:rPr lang="de-DE"/>
              <a:t>Our universe not the „best“ vacuum, but stable for current life of universe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0" y="5076708"/>
            <a:ext cx="330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How can this be?</a:t>
            </a:r>
          </a:p>
          <a:p>
            <a:r>
              <a:rPr lang="de-DE"/>
              <a:t>Are we in a multiverse?</a:t>
            </a:r>
          </a:p>
          <a:p>
            <a:r>
              <a:rPr lang="de-DE"/>
              <a:t>Do balancing pressures place us near the critical point?</a:t>
            </a:r>
          </a:p>
          <a:p>
            <a:pPr algn="r"/>
            <a:r>
              <a:rPr lang="de-DE" sz="2400">
                <a:solidFill>
                  <a:srgbClr val="008000"/>
                </a:solidFill>
              </a:rPr>
              <a:t>Maybe</a:t>
            </a:r>
            <a:endParaRPr lang="de-DE">
              <a:solidFill>
                <a:srgbClr val="008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90800" y="4114800"/>
            <a:ext cx="1982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/>
              <a:t>arXiv:1307.3536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674465"/>
            <a:ext cx="3978743" cy="616857"/>
          </a:xfrm>
        </p:spPr>
        <p:txBody>
          <a:bodyPr>
            <a:normAutofit fontScale="90000"/>
          </a:bodyPr>
          <a:lstStyle/>
          <a:p>
            <a:r>
              <a:rPr lang="de-DE"/>
              <a:t>The future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743" y="368219"/>
            <a:ext cx="4914361" cy="624034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00526" y="3783263"/>
            <a:ext cx="3778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Warning: all simulation past this point!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616857"/>
            <a:ext cx="9144000" cy="6467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The LHC upgrade plan</a:t>
            </a:r>
          </a:p>
        </p:txBody>
      </p:sp>
      <p:cxnSp>
        <p:nvCxnSpPr>
          <p:cNvPr id="3" name="直線矢印コネクタ 6"/>
          <p:cNvCxnSpPr/>
          <p:nvPr/>
        </p:nvCxnSpPr>
        <p:spPr>
          <a:xfrm>
            <a:off x="606510" y="4734441"/>
            <a:ext cx="7840663" cy="22225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直線矢印コネクタ 8"/>
          <p:cNvCxnSpPr/>
          <p:nvPr/>
        </p:nvCxnSpPr>
        <p:spPr>
          <a:xfrm rot="5400000" flipH="1" flipV="1">
            <a:off x="-1287377" y="2840553"/>
            <a:ext cx="3789362" cy="1587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10"/>
          <p:cNvSpPr txBox="1">
            <a:spLocks noChangeArrowheads="1"/>
          </p:cNvSpPr>
          <p:nvPr/>
        </p:nvSpPr>
        <p:spPr bwMode="auto">
          <a:xfrm rot="16200000">
            <a:off x="-1025168" y="2068383"/>
            <a:ext cx="27998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0"/>
              </a:spcBef>
            </a:pPr>
            <a:r>
              <a:rPr kumimoji="1" lang="en-US" altLang="ja-JP" sz="2400">
                <a:ea typeface="ＭＳ Ｐゴシック" pitchFamily="-112" charset="-128"/>
                <a:cs typeface="ＭＳ Ｐゴシック" pitchFamily="-112" charset="-128"/>
              </a:rPr>
              <a:t>Collected luminosity</a:t>
            </a:r>
            <a:endParaRPr kumimoji="1" lang="ja-JP" altLang="en-US" sz="2400" i="1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テキスト ボックス 11"/>
          <p:cNvSpPr txBox="1">
            <a:spLocks noChangeArrowheads="1"/>
          </p:cNvSpPr>
          <p:nvPr/>
        </p:nvSpPr>
        <p:spPr bwMode="auto">
          <a:xfrm>
            <a:off x="7494673" y="4756666"/>
            <a:ext cx="7845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0"/>
              </a:spcBef>
            </a:pPr>
            <a:r>
              <a:rPr kumimoji="1" lang="en-US" altLang="ja-JP" sz="2400">
                <a:ea typeface="ＭＳ Ｐゴシック" pitchFamily="-112" charset="-128"/>
                <a:cs typeface="ＭＳ Ｐゴシック" pitchFamily="-112" charset="-128"/>
              </a:rPr>
              <a:t>Year</a:t>
            </a:r>
            <a:endParaRPr kumimoji="1" lang="ja-JP" altLang="en-US" sz="240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正方形/長方形 12"/>
          <p:cNvSpPr/>
          <p:nvPr/>
        </p:nvSpPr>
        <p:spPr>
          <a:xfrm>
            <a:off x="1898736" y="3727965"/>
            <a:ext cx="985837" cy="390525"/>
          </a:xfrm>
          <a:prstGeom prst="rect">
            <a:avLst/>
          </a:prstGeom>
          <a:solidFill>
            <a:srgbClr val="00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spcBef>
                <a:spcPct val="0"/>
              </a:spcBef>
              <a:defRPr/>
            </a:pPr>
            <a:r>
              <a:rPr kumimoji="1" lang="en-US" altLang="ja-JP" dirty="0">
                <a:solidFill>
                  <a:schemeClr val="tx1"/>
                </a:solidFill>
              </a:rPr>
              <a:t>LS1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正方形/長方形 13"/>
          <p:cNvSpPr/>
          <p:nvPr/>
        </p:nvSpPr>
        <p:spPr>
          <a:xfrm>
            <a:off x="3983123" y="2915165"/>
            <a:ext cx="1020763" cy="392112"/>
          </a:xfrm>
          <a:prstGeom prst="rect">
            <a:avLst/>
          </a:prstGeom>
          <a:solidFill>
            <a:srgbClr val="00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spcBef>
                <a:spcPct val="0"/>
              </a:spcBef>
              <a:defRPr/>
            </a:pPr>
            <a:r>
              <a:rPr kumimoji="1" lang="en-US" altLang="ja-JP" dirty="0">
                <a:solidFill>
                  <a:schemeClr val="tx1"/>
                </a:solidFill>
              </a:rPr>
              <a:t>LS2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正方形/長方形 14"/>
          <p:cNvSpPr/>
          <p:nvPr/>
        </p:nvSpPr>
        <p:spPr>
          <a:xfrm>
            <a:off x="6091324" y="2103953"/>
            <a:ext cx="987425" cy="390525"/>
          </a:xfrm>
          <a:prstGeom prst="rect">
            <a:avLst/>
          </a:prstGeom>
          <a:solidFill>
            <a:srgbClr val="00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spcBef>
                <a:spcPct val="0"/>
              </a:spcBef>
              <a:defRPr/>
            </a:pPr>
            <a:r>
              <a:rPr kumimoji="1" lang="en-US" altLang="ja-JP" dirty="0">
                <a:solidFill>
                  <a:schemeClr val="tx1"/>
                </a:solidFill>
              </a:rPr>
              <a:t>LS3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10" name="直線コネクタ 16"/>
          <p:cNvCxnSpPr>
            <a:endCxn id="7" idx="1"/>
          </p:cNvCxnSpPr>
          <p:nvPr/>
        </p:nvCxnSpPr>
        <p:spPr>
          <a:xfrm flipV="1">
            <a:off x="608098" y="3923228"/>
            <a:ext cx="1290639" cy="8112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7"/>
          <p:cNvCxnSpPr>
            <a:endCxn id="8" idx="1"/>
          </p:cNvCxnSpPr>
          <p:nvPr/>
        </p:nvCxnSpPr>
        <p:spPr>
          <a:xfrm flipV="1">
            <a:off x="2884573" y="3112015"/>
            <a:ext cx="1098551" cy="81121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9"/>
          <p:cNvCxnSpPr/>
          <p:nvPr/>
        </p:nvCxnSpPr>
        <p:spPr>
          <a:xfrm flipV="1">
            <a:off x="5003886" y="2299216"/>
            <a:ext cx="1087437" cy="8128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20"/>
          <p:cNvCxnSpPr/>
          <p:nvPr/>
        </p:nvCxnSpPr>
        <p:spPr>
          <a:xfrm flipV="1">
            <a:off x="7078748" y="1488003"/>
            <a:ext cx="1228725" cy="811213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21"/>
          <p:cNvSpPr txBox="1">
            <a:spLocks noChangeArrowheads="1"/>
          </p:cNvSpPr>
          <p:nvPr/>
        </p:nvSpPr>
        <p:spPr bwMode="auto">
          <a:xfrm>
            <a:off x="1898735" y="4756665"/>
            <a:ext cx="957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0"/>
              </a:spcBef>
            </a:pPr>
            <a:r>
              <a:rPr kumimoji="1" lang="en-US" altLang="ja-JP">
                <a:ea typeface="ＭＳ Ｐゴシック" pitchFamily="-112" charset="-128"/>
                <a:cs typeface="ＭＳ Ｐゴシック" pitchFamily="-112" charset="-128"/>
              </a:rPr>
              <a:t>2013-14</a:t>
            </a:r>
            <a:endParaRPr kumimoji="1" lang="ja-JP" altLang="en-US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テキスト ボックス 22"/>
          <p:cNvSpPr txBox="1">
            <a:spLocks noChangeArrowheads="1"/>
          </p:cNvSpPr>
          <p:nvPr/>
        </p:nvSpPr>
        <p:spPr bwMode="auto">
          <a:xfrm>
            <a:off x="3809927" y="4734441"/>
            <a:ext cx="957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0"/>
              </a:spcBef>
            </a:pPr>
            <a:r>
              <a:rPr kumimoji="1" lang="en-US" altLang="ja-JP">
                <a:ea typeface="ＭＳ Ｐゴシック" pitchFamily="-112" charset="-128"/>
                <a:cs typeface="ＭＳ Ｐゴシック" pitchFamily="-112" charset="-128"/>
              </a:rPr>
              <a:t>2018-19</a:t>
            </a:r>
            <a:endParaRPr kumimoji="1" lang="ja-JP" altLang="en-US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テキスト ボックス 23"/>
          <p:cNvSpPr txBox="1">
            <a:spLocks noChangeArrowheads="1"/>
          </p:cNvSpPr>
          <p:nvPr/>
        </p:nvSpPr>
        <p:spPr bwMode="auto">
          <a:xfrm>
            <a:off x="6238441" y="4756666"/>
            <a:ext cx="8403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0"/>
              </a:spcBef>
            </a:pPr>
            <a:r>
              <a:rPr kumimoji="1" lang="en-US" altLang="ja-JP">
                <a:ea typeface="ＭＳ Ｐゴシック" pitchFamily="-112" charset="-128"/>
                <a:cs typeface="ＭＳ Ｐゴシック" pitchFamily="-112" charset="-128"/>
              </a:rPr>
              <a:t>2023-5</a:t>
            </a:r>
            <a:endParaRPr kumimoji="1" lang="ja-JP" altLang="en-US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テキスト ボックス 31"/>
          <p:cNvSpPr txBox="1">
            <a:spLocks noChangeArrowheads="1"/>
          </p:cNvSpPr>
          <p:nvPr/>
        </p:nvSpPr>
        <p:spPr bwMode="auto">
          <a:xfrm>
            <a:off x="497346" y="3367602"/>
            <a:ext cx="17389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0"/>
              </a:spcBef>
            </a:pPr>
            <a:r>
              <a:rPr kumimoji="1" lang="en-US" altLang="ja-JP" sz="16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  <a:sym typeface="Wingdings" pitchFamily="-112" charset="2"/>
              </a:rPr>
              <a:t>→</a:t>
            </a:r>
            <a:r>
              <a:rPr kumimoji="1" lang="en-US" altLang="ja-JP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  <a:sym typeface="Wingdings" pitchFamily="-112" charset="2"/>
              </a:rPr>
              <a:t> </a:t>
            </a:r>
            <a:r>
              <a:rPr kumimoji="1" lang="en-US" altLang="ja-JP" sz="16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  <a:sym typeface="Wingdings" pitchFamily="-112" charset="2"/>
              </a:rPr>
              <a:t>7</a:t>
            </a:r>
            <a:r>
              <a:rPr kumimoji="1" lang="en-US" altLang="ja-JP" sz="16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 x 10</a:t>
            </a:r>
            <a:r>
              <a:rPr kumimoji="1" lang="en-US" altLang="ja-JP" sz="1600" baseline="300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33</a:t>
            </a:r>
            <a:r>
              <a:rPr kumimoji="1" lang="en-US" altLang="ja-JP" sz="16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cm</a:t>
            </a:r>
            <a:r>
              <a:rPr kumimoji="1" lang="en-US" altLang="ja-JP" sz="1600" baseline="300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-2</a:t>
            </a:r>
            <a:r>
              <a:rPr kumimoji="1" lang="en-US" altLang="ja-JP" sz="16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s</a:t>
            </a:r>
            <a:r>
              <a:rPr kumimoji="1" lang="en-US" altLang="ja-JP" sz="1600" baseline="300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-1</a:t>
            </a:r>
            <a:endParaRPr kumimoji="1" lang="ja-JP" altLang="en-US" sz="1600" baseline="30000">
              <a:solidFill>
                <a:srgbClr val="0000FF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テキスト ボックス 32"/>
          <p:cNvSpPr txBox="1">
            <a:spLocks noChangeArrowheads="1"/>
          </p:cNvSpPr>
          <p:nvPr/>
        </p:nvSpPr>
        <p:spPr bwMode="auto">
          <a:xfrm>
            <a:off x="1970173" y="2551627"/>
            <a:ext cx="208262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defTabSz="457200">
              <a:spcBef>
                <a:spcPct val="0"/>
              </a:spcBef>
            </a:pPr>
            <a:r>
              <a:rPr kumimoji="1" lang="en-US" altLang="ja-JP" sz="1600" baseline="30000">
                <a:ea typeface="ＭＳ Ｐゴシック" pitchFamily="-112" charset="-128"/>
                <a:cs typeface="ＭＳ Ｐゴシック" pitchFamily="-112" charset="-128"/>
                <a:sym typeface="Wingdings" pitchFamily="-112" charset="2"/>
              </a:rPr>
              <a:t> </a:t>
            </a:r>
            <a:r>
              <a:rPr kumimoji="1" lang="en-US" altLang="ja-JP" sz="16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  <a:sym typeface="Wingdings" pitchFamily="-112" charset="2"/>
              </a:rPr>
              <a:t>→ </a:t>
            </a:r>
            <a:r>
              <a:rPr kumimoji="1" lang="en-US" altLang="ja-JP" sz="16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1x10</a:t>
            </a:r>
            <a:r>
              <a:rPr kumimoji="1" lang="en-US" altLang="ja-JP" sz="1600" baseline="300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34 </a:t>
            </a:r>
            <a:r>
              <a:rPr kumimoji="1" lang="en-US" altLang="ja-JP" sz="16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cm</a:t>
            </a:r>
            <a:r>
              <a:rPr kumimoji="1" lang="en-US" altLang="ja-JP" sz="1600" baseline="300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-2</a:t>
            </a:r>
            <a:r>
              <a:rPr kumimoji="1" lang="en-US" altLang="ja-JP" sz="16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s</a:t>
            </a:r>
            <a:r>
              <a:rPr kumimoji="1" lang="en-US" altLang="ja-JP" sz="1600" baseline="300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-1</a:t>
            </a:r>
            <a:r>
              <a:rPr kumimoji="1" lang="en-US" altLang="ja-JP" sz="16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 </a:t>
            </a:r>
          </a:p>
          <a:p>
            <a:pPr defTabSz="457200">
              <a:spcBef>
                <a:spcPct val="0"/>
              </a:spcBef>
            </a:pPr>
            <a:r>
              <a:rPr kumimoji="1" lang="en-US" altLang="ja-JP" sz="16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     design luminosity</a:t>
            </a:r>
            <a:endParaRPr kumimoji="1" lang="ja-JP" altLang="en-US" sz="1600">
              <a:solidFill>
                <a:srgbClr val="0000FF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" name="テキスト ボックス 33"/>
          <p:cNvSpPr txBox="1">
            <a:spLocks noChangeArrowheads="1"/>
          </p:cNvSpPr>
          <p:nvPr/>
        </p:nvSpPr>
        <p:spPr bwMode="auto">
          <a:xfrm>
            <a:off x="4103773" y="2094427"/>
            <a:ext cx="19252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0"/>
              </a:spcBef>
            </a:pPr>
            <a:r>
              <a:rPr kumimoji="1" lang="en-US" altLang="ja-JP" sz="1600" baseline="300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  <a:sym typeface="Wingdings" pitchFamily="-112" charset="2"/>
              </a:rPr>
              <a:t> </a:t>
            </a:r>
            <a:r>
              <a:rPr kumimoji="1" lang="en-US" altLang="ja-JP" sz="16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  <a:sym typeface="Wingdings" pitchFamily="-112" charset="2"/>
              </a:rPr>
              <a:t>→ </a:t>
            </a:r>
            <a:r>
              <a:rPr kumimoji="1" lang="en-US" altLang="ja-JP" sz="16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~ 2 x 10</a:t>
            </a:r>
            <a:r>
              <a:rPr kumimoji="1" lang="en-US" altLang="ja-JP" sz="1600" baseline="300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34 </a:t>
            </a:r>
            <a:r>
              <a:rPr kumimoji="1" lang="en-US" altLang="ja-JP" sz="16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cm</a:t>
            </a:r>
            <a:r>
              <a:rPr kumimoji="1" lang="en-US" altLang="ja-JP" sz="1600" baseline="300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-2</a:t>
            </a:r>
            <a:r>
              <a:rPr kumimoji="1" lang="en-US" altLang="ja-JP" sz="16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s</a:t>
            </a:r>
            <a:r>
              <a:rPr kumimoji="1" lang="en-US" altLang="ja-JP" sz="1600" baseline="300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-1</a:t>
            </a:r>
            <a:endParaRPr kumimoji="1" lang="ja-JP" altLang="en-US" sz="1600" baseline="30000">
              <a:solidFill>
                <a:srgbClr val="0000FF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" name="テキスト ボックス 37"/>
          <p:cNvSpPr txBox="1">
            <a:spLocks noChangeArrowheads="1"/>
          </p:cNvSpPr>
          <p:nvPr/>
        </p:nvSpPr>
        <p:spPr bwMode="auto">
          <a:xfrm>
            <a:off x="1436772" y="4129603"/>
            <a:ext cx="1219767" cy="646331"/>
          </a:xfrm>
          <a:prstGeom prst="rect">
            <a:avLst/>
          </a:prstGeom>
          <a:noFill/>
          <a:ln w="254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0"/>
              </a:spcBef>
            </a:pPr>
            <a:r>
              <a:rPr kumimoji="1" lang="en-US" altLang="ja-JP">
                <a:solidFill>
                  <a:srgbClr val="9B2D1F"/>
                </a:solidFill>
                <a:ea typeface="ＭＳ Ｐゴシック" pitchFamily="-112" charset="-128"/>
                <a:cs typeface="ＭＳ Ｐゴシック" pitchFamily="-112" charset="-128"/>
              </a:rPr>
              <a:t>25 fb</a:t>
            </a:r>
            <a:r>
              <a:rPr kumimoji="1" lang="en-US" altLang="ja-JP" baseline="30000">
                <a:solidFill>
                  <a:srgbClr val="9B2D1F"/>
                </a:solidFill>
                <a:ea typeface="ＭＳ Ｐゴシック" pitchFamily="-112" charset="-128"/>
                <a:cs typeface="ＭＳ Ｐゴシック" pitchFamily="-112" charset="-128"/>
              </a:rPr>
              <a:t>-1</a:t>
            </a:r>
            <a:endParaRPr kumimoji="1" lang="en-US" altLang="ja-JP" baseline="30000">
              <a:solidFill>
                <a:srgbClr val="9B2D1F"/>
              </a:solidFill>
              <a:ea typeface="ＭＳ Ｐゴシック" pitchFamily="-112" charset="-128"/>
              <a:cs typeface="ＭＳ Ｐゴシック" pitchFamily="-112" charset="-128"/>
              <a:sym typeface="Symbol" pitchFamily="-112" charset="2"/>
            </a:endParaRPr>
          </a:p>
          <a:p>
            <a:pPr defTabSz="457200">
              <a:spcBef>
                <a:spcPct val="0"/>
              </a:spcBef>
            </a:pPr>
            <a:r>
              <a:rPr kumimoji="1" lang="en-US" altLang="ja-JP">
                <a:solidFill>
                  <a:srgbClr val="9B2D1F"/>
                </a:solidFill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s=</a:t>
            </a:r>
            <a:r>
              <a:rPr kumimoji="1" lang="en-US" altLang="ja-JP">
                <a:solidFill>
                  <a:srgbClr val="9B2D1F"/>
                </a:solidFill>
                <a:ea typeface="ＭＳ Ｐゴシック" pitchFamily="-112" charset="-128"/>
                <a:cs typeface="ＭＳ Ｐゴシック" pitchFamily="-112" charset="-128"/>
              </a:rPr>
              <a:t>7/8 TeV</a:t>
            </a:r>
          </a:p>
        </p:txBody>
      </p:sp>
      <p:sp>
        <p:nvSpPr>
          <p:cNvPr id="21" name="テキスト ボックス 38"/>
          <p:cNvSpPr txBox="1">
            <a:spLocks noChangeArrowheads="1"/>
          </p:cNvSpPr>
          <p:nvPr/>
        </p:nvSpPr>
        <p:spPr bwMode="auto">
          <a:xfrm>
            <a:off x="3570372" y="3307277"/>
            <a:ext cx="1215340" cy="646331"/>
          </a:xfrm>
          <a:prstGeom prst="rect">
            <a:avLst/>
          </a:prstGeom>
          <a:noFill/>
          <a:ln w="254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0"/>
              </a:spcBef>
            </a:pPr>
            <a:r>
              <a:rPr kumimoji="1" lang="en-US" altLang="ja-JP">
                <a:solidFill>
                  <a:srgbClr val="9B2D1F"/>
                </a:solidFill>
                <a:ea typeface="ＭＳ Ｐゴシック" pitchFamily="-112" charset="-128"/>
                <a:cs typeface="ＭＳ Ｐゴシック" pitchFamily="-112" charset="-128"/>
              </a:rPr>
              <a:t>~50 fb</a:t>
            </a:r>
            <a:r>
              <a:rPr kumimoji="1" lang="en-US" altLang="ja-JP" baseline="30000">
                <a:solidFill>
                  <a:srgbClr val="9B2D1F"/>
                </a:solidFill>
                <a:ea typeface="ＭＳ Ｐゴシック" pitchFamily="-112" charset="-128"/>
                <a:cs typeface="ＭＳ Ｐゴシック" pitchFamily="-112" charset="-128"/>
              </a:rPr>
              <a:t>-1</a:t>
            </a:r>
            <a:r>
              <a:rPr kumimoji="1" lang="en-US" altLang="ja-JP">
                <a:solidFill>
                  <a:srgbClr val="9B2D1F"/>
                </a:solidFill>
                <a:ea typeface="ＭＳ Ｐゴシック" pitchFamily="-112" charset="-128"/>
                <a:cs typeface="ＭＳ Ｐゴシック" pitchFamily="-112" charset="-128"/>
              </a:rPr>
              <a:t>         </a:t>
            </a:r>
          </a:p>
          <a:p>
            <a:pPr defTabSz="457200">
              <a:spcBef>
                <a:spcPct val="0"/>
              </a:spcBef>
            </a:pPr>
            <a:r>
              <a:rPr kumimoji="1" lang="en-US" altLang="ja-JP">
                <a:solidFill>
                  <a:srgbClr val="9B2D1F"/>
                </a:solidFill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s=</a:t>
            </a:r>
            <a:r>
              <a:rPr kumimoji="1" lang="en-US" altLang="ja-JP">
                <a:solidFill>
                  <a:srgbClr val="9B2D1F"/>
                </a:solidFill>
                <a:ea typeface="ＭＳ Ｐゴシック" pitchFamily="-112" charset="-128"/>
                <a:cs typeface="ＭＳ Ｐゴシック" pitchFamily="-112" charset="-128"/>
              </a:rPr>
              <a:t>13 TeV</a:t>
            </a:r>
            <a:r>
              <a:rPr kumimoji="1" lang="en-US" altLang="ja-JP" baseline="30000">
                <a:solidFill>
                  <a:srgbClr val="9B2D1F"/>
                </a:solidFill>
                <a:ea typeface="ＭＳ Ｐゴシック" pitchFamily="-112" charset="-128"/>
                <a:cs typeface="ＭＳ Ｐゴシック" pitchFamily="-112" charset="-128"/>
              </a:rPr>
              <a:t> </a:t>
            </a:r>
          </a:p>
        </p:txBody>
      </p:sp>
      <p:sp>
        <p:nvSpPr>
          <p:cNvPr id="22" name="テキスト ボックス 39"/>
          <p:cNvSpPr txBox="1">
            <a:spLocks noChangeArrowheads="1"/>
          </p:cNvSpPr>
          <p:nvPr/>
        </p:nvSpPr>
        <p:spPr bwMode="auto">
          <a:xfrm>
            <a:off x="5852640" y="2494478"/>
            <a:ext cx="1061258" cy="3693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0"/>
              </a:spcBef>
            </a:pPr>
            <a:r>
              <a:rPr kumimoji="1" lang="en-US" altLang="ja-JP">
                <a:solidFill>
                  <a:srgbClr val="9B2D1F"/>
                </a:solidFill>
                <a:ea typeface="ＭＳ Ｐゴシック" pitchFamily="-112" charset="-128"/>
                <a:cs typeface="ＭＳ Ｐゴシック" pitchFamily="-112" charset="-128"/>
              </a:rPr>
              <a:t>~300 fb</a:t>
            </a:r>
            <a:r>
              <a:rPr kumimoji="1" lang="en-US" altLang="ja-JP" baseline="30000">
                <a:solidFill>
                  <a:srgbClr val="9B2D1F"/>
                </a:solidFill>
                <a:ea typeface="ＭＳ Ｐゴシック" pitchFamily="-112" charset="-128"/>
                <a:cs typeface="ＭＳ Ｐゴシック" pitchFamily="-112" charset="-128"/>
              </a:rPr>
              <a:t>-1</a:t>
            </a:r>
            <a:endParaRPr kumimoji="1" lang="ja-JP" altLang="en-US" baseline="30000">
              <a:solidFill>
                <a:srgbClr val="9B2D1F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3" name="テキスト ボックス 42"/>
          <p:cNvSpPr txBox="1">
            <a:spLocks noChangeArrowheads="1"/>
          </p:cNvSpPr>
          <p:nvPr/>
        </p:nvSpPr>
        <p:spPr bwMode="auto">
          <a:xfrm>
            <a:off x="7812172" y="1751528"/>
            <a:ext cx="1234382" cy="369332"/>
          </a:xfrm>
          <a:prstGeom prst="rect">
            <a:avLst/>
          </a:prstGeom>
          <a:noFill/>
          <a:ln w="25400" cap="flat" cmpd="sng" algn="ctr">
            <a:solidFill>
              <a:srgbClr val="8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0"/>
              </a:spcBef>
            </a:pPr>
            <a:r>
              <a:rPr kumimoji="1" lang="en-US" altLang="ja-JP">
                <a:solidFill>
                  <a:srgbClr val="9B2D1F"/>
                </a:solidFill>
                <a:ea typeface="ＭＳ Ｐゴシック" pitchFamily="-112" charset="-128"/>
                <a:cs typeface="ＭＳ Ｐゴシック" pitchFamily="-112" charset="-128"/>
              </a:rPr>
              <a:t>~ 3000 fb</a:t>
            </a:r>
            <a:r>
              <a:rPr kumimoji="1" lang="en-US" altLang="ja-JP" baseline="30000">
                <a:solidFill>
                  <a:srgbClr val="9B2D1F"/>
                </a:solidFill>
                <a:ea typeface="ＭＳ Ｐゴシック" pitchFamily="-112" charset="-128"/>
                <a:cs typeface="ＭＳ Ｐゴシック" pitchFamily="-112" charset="-128"/>
              </a:rPr>
              <a:t>-1</a:t>
            </a:r>
            <a:endParaRPr kumimoji="1" lang="ja-JP" altLang="en-US" baseline="30000">
              <a:solidFill>
                <a:srgbClr val="9B2D1F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テキスト ボックス 43"/>
          <p:cNvSpPr txBox="1">
            <a:spLocks noChangeArrowheads="1"/>
          </p:cNvSpPr>
          <p:nvPr/>
        </p:nvSpPr>
        <p:spPr bwMode="auto">
          <a:xfrm>
            <a:off x="6488326" y="946665"/>
            <a:ext cx="241604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defTabSz="457200">
              <a:spcBef>
                <a:spcPct val="0"/>
              </a:spcBef>
            </a:pPr>
            <a:r>
              <a:rPr kumimoji="1" lang="en-US" altLang="ja-JP" sz="1600" baseline="30000">
                <a:ea typeface="ＭＳ Ｐゴシック" pitchFamily="-112" charset="-128"/>
                <a:cs typeface="ＭＳ Ｐゴシック" pitchFamily="-112" charset="-128"/>
                <a:sym typeface="Wingdings" pitchFamily="-112" charset="2"/>
              </a:rPr>
              <a:t> </a:t>
            </a:r>
            <a:r>
              <a:rPr kumimoji="1" lang="en-US" altLang="ja-JP" sz="16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  <a:sym typeface="Wingdings" pitchFamily="-112" charset="2"/>
              </a:rPr>
              <a:t>→ </a:t>
            </a:r>
            <a:r>
              <a:rPr kumimoji="1" lang="en-US" altLang="ja-JP" sz="16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5 x 10</a:t>
            </a:r>
            <a:r>
              <a:rPr kumimoji="1" lang="en-US" altLang="ja-JP" sz="1600" baseline="300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34 </a:t>
            </a:r>
            <a:r>
              <a:rPr kumimoji="1" lang="en-US" altLang="ja-JP" sz="16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cm</a:t>
            </a:r>
            <a:r>
              <a:rPr kumimoji="1" lang="en-US" altLang="ja-JP" sz="1600" baseline="300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-2</a:t>
            </a:r>
            <a:r>
              <a:rPr kumimoji="1" lang="en-US" altLang="ja-JP" sz="16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s</a:t>
            </a:r>
            <a:r>
              <a:rPr kumimoji="1" lang="en-US" altLang="ja-JP" sz="1600" baseline="300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-1</a:t>
            </a:r>
          </a:p>
          <a:p>
            <a:pPr algn="r" defTabSz="457200">
              <a:spcBef>
                <a:spcPct val="0"/>
              </a:spcBef>
            </a:pPr>
            <a:r>
              <a:rPr kumimoji="1" lang="en-US" altLang="ja-JP" sz="1600">
                <a:solidFill>
                  <a:srgbClr val="0000FF"/>
                </a:solidFill>
                <a:ea typeface="ＭＳ Ｐゴシック" pitchFamily="-112" charset="-128"/>
                <a:cs typeface="ＭＳ Ｐゴシック" pitchFamily="-112" charset="-128"/>
              </a:rPr>
              <a:t>with luminosity leveling</a:t>
            </a:r>
            <a:endParaRPr kumimoji="1" lang="ja-JP" altLang="en-US" sz="1600">
              <a:solidFill>
                <a:srgbClr val="0000FF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5" name="Text Box 106"/>
          <p:cNvSpPr txBox="1">
            <a:spLocks noChangeArrowheads="1"/>
          </p:cNvSpPr>
          <p:nvPr/>
        </p:nvSpPr>
        <p:spPr bwMode="auto">
          <a:xfrm>
            <a:off x="5852640" y="3136403"/>
            <a:ext cx="1568006" cy="58477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defTabSz="893763"/>
            <a:r>
              <a:rPr lang="en-US" sz="1600"/>
              <a:t>High Luminosity (HL)-LHC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1898735" y="2094427"/>
            <a:ext cx="91533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/>
              <a:t>NOW</a:t>
            </a:r>
          </a:p>
        </p:txBody>
      </p:sp>
      <p:cxnSp>
        <p:nvCxnSpPr>
          <p:cNvPr id="28" name="Gerade Verbindung mit Pfeil 27"/>
          <p:cNvCxnSpPr>
            <a:stCxn id="27" idx="2"/>
          </p:cNvCxnSpPr>
          <p:nvPr/>
        </p:nvCxnSpPr>
        <p:spPr>
          <a:xfrm rot="5400000">
            <a:off x="1717201" y="3097730"/>
            <a:ext cx="1273175" cy="52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606882" y="5105360"/>
            <a:ext cx="1568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Phase 0 upgrade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907111" y="1223664"/>
            <a:ext cx="2658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/>
              <a:t>3 Long Shutdowns (LS)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3570372" y="5105360"/>
            <a:ext cx="1568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Phase 1 upgrade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5852640" y="5105360"/>
            <a:ext cx="1568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Phase 2 upgrade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605572" y="6074856"/>
            <a:ext cx="8009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At each stage: beam improvements and detector repairs, upgrades</a:t>
            </a:r>
          </a:p>
          <a:p>
            <a:r>
              <a:rPr lang="de-DE"/>
              <a:t>Eventual target: &gt;100 times today‘s dataset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Future prospects: Higgs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74" y="1083264"/>
            <a:ext cx="4133833" cy="386921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376" y="2621179"/>
            <a:ext cx="2543903" cy="423682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393008" y="1083264"/>
            <a:ext cx="4750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10-100x current dataset will allow </a:t>
            </a:r>
            <a:r>
              <a:rPr lang="de-DE">
                <a:solidFill>
                  <a:srgbClr val="008000"/>
                </a:solidFill>
              </a:rPr>
              <a:t>rare events </a:t>
            </a:r>
            <a:r>
              <a:rPr lang="de-DE"/>
              <a:t>to be observed</a:t>
            </a:r>
          </a:p>
          <a:p>
            <a:pPr>
              <a:buFont typeface="Courier New"/>
              <a:buChar char="o"/>
            </a:pPr>
            <a:r>
              <a:rPr lang="de-DE"/>
              <a:t> Eg </a:t>
            </a:r>
            <a:r>
              <a:rPr lang="de-DE" b="1">
                <a:solidFill>
                  <a:srgbClr val="FF0000"/>
                </a:solidFill>
              </a:rPr>
              <a:t>h→</a:t>
            </a:r>
            <a:r>
              <a:rPr lang="de-DE" b="1">
                <a:solidFill>
                  <a:srgbClr val="FF0000"/>
                </a:solidFill>
                <a:latin typeface="Symbol" charset="2"/>
                <a:cs typeface="Symbol" charset="2"/>
              </a:rPr>
              <a:t>mm</a:t>
            </a:r>
            <a:r>
              <a:rPr lang="de-DE" b="1">
                <a:latin typeface="Symbol" charset="2"/>
                <a:cs typeface="Symbol" charset="2"/>
              </a:rPr>
              <a:t>:</a:t>
            </a:r>
            <a:r>
              <a:rPr lang="de-DE"/>
              <a:t> ~1 in 5000 decays </a:t>
            </a:r>
          </a:p>
          <a:p>
            <a:pPr>
              <a:buFont typeface="Courier New"/>
              <a:buChar char="o"/>
            </a:pPr>
            <a:r>
              <a:rPr lang="de-DE"/>
              <a:t>Probe </a:t>
            </a:r>
            <a:r>
              <a:rPr lang="de-DE">
                <a:solidFill>
                  <a:srgbClr val="008000"/>
                </a:solidFill>
              </a:rPr>
              <a:t>interaction strengths </a:t>
            </a:r>
            <a:r>
              <a:rPr lang="de-DE"/>
              <a:t>to </a:t>
            </a:r>
            <a:r>
              <a:rPr lang="de-DE">
                <a:solidFill>
                  <a:srgbClr val="000090"/>
                </a:solidFill>
              </a:rPr>
              <a:t>O(5%)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74" y="4952474"/>
            <a:ext cx="4133833" cy="1564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Future prospects: SUSY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idx="1"/>
          </p:nvPr>
        </p:nvSpPr>
        <p:spPr>
          <a:xfrm>
            <a:off x="0" y="774096"/>
            <a:ext cx="9144000" cy="1885978"/>
          </a:xfrm>
        </p:spPr>
        <p:txBody>
          <a:bodyPr>
            <a:normAutofit fontScale="85000" lnSpcReduction="10000"/>
          </a:bodyPr>
          <a:lstStyle/>
          <a:p>
            <a:r>
              <a:rPr lang="de-DE"/>
              <a:t>Many searches statistically limited</a:t>
            </a:r>
          </a:p>
          <a:p>
            <a:pPr lvl="1"/>
            <a:r>
              <a:rPr lang="de-DE">
                <a:solidFill>
                  <a:srgbClr val="FF6600"/>
                </a:solidFill>
              </a:rPr>
              <a:t>More luminosity </a:t>
            </a:r>
            <a:r>
              <a:rPr lang="de-DE"/>
              <a:t>improves sensitivity to rarely produced particles</a:t>
            </a:r>
          </a:p>
          <a:p>
            <a:pPr lvl="1"/>
            <a:r>
              <a:rPr lang="de-DE">
                <a:solidFill>
                  <a:srgbClr val="FF6600"/>
                </a:solidFill>
              </a:rPr>
              <a:t>Higher energy </a:t>
            </a:r>
            <a:r>
              <a:rPr lang="de-DE">
                <a:solidFill>
                  <a:srgbClr val="008000"/>
                </a:solidFill>
              </a:rPr>
              <a:t>increases production rate </a:t>
            </a:r>
            <a:r>
              <a:rPr lang="de-DE"/>
              <a:t>of massive particles</a:t>
            </a:r>
          </a:p>
          <a:p>
            <a:r>
              <a:rPr lang="de-DE"/>
              <a:t>Maintaining sensitivity to </a:t>
            </a:r>
            <a:r>
              <a:rPr lang="de-DE" b="1"/>
              <a:t>all</a:t>
            </a:r>
            <a:r>
              <a:rPr lang="de-DE"/>
              <a:t> scenarios challenging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4026"/>
            <a:ext cx="3656363" cy="3692565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182" y="2489051"/>
            <a:ext cx="4491818" cy="312001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775" y="5302537"/>
            <a:ext cx="2034521" cy="1555463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363" y="5205189"/>
            <a:ext cx="2037432" cy="162153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15530" y="6101926"/>
            <a:ext cx="1529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Current limit</a:t>
            </a:r>
          </a:p>
        </p:txBody>
      </p:sp>
      <p:cxnSp>
        <p:nvCxnSpPr>
          <p:cNvPr id="9" name="Gerade Verbindung 8"/>
          <p:cNvCxnSpPr/>
          <p:nvPr/>
        </p:nvCxnSpPr>
        <p:spPr>
          <a:xfrm rot="5400000" flipH="1" flipV="1">
            <a:off x="1116090" y="5739509"/>
            <a:ext cx="72642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1480889" y="5543814"/>
            <a:ext cx="13979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1480888" y="5000515"/>
            <a:ext cx="157937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/>
              <a:t>HL-LHC discovery reach</a:t>
            </a:r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6647826" y="5028261"/>
            <a:ext cx="134770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6248400" y="4419600"/>
            <a:ext cx="157937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/>
              <a:t>HL-LHC discovery reach</a:t>
            </a:r>
          </a:p>
        </p:txBody>
      </p:sp>
      <p:sp>
        <p:nvSpPr>
          <p:cNvPr id="14" name="Freihandform 13"/>
          <p:cNvSpPr/>
          <p:nvPr/>
        </p:nvSpPr>
        <p:spPr>
          <a:xfrm>
            <a:off x="2436240" y="4340916"/>
            <a:ext cx="2215942" cy="1268151"/>
          </a:xfrm>
          <a:custGeom>
            <a:avLst/>
            <a:gdLst>
              <a:gd name="connsiteX0" fmla="*/ 1866057 w 2215942"/>
              <a:gd name="connsiteY0" fmla="*/ 1114385 h 1114385"/>
              <a:gd name="connsiteX1" fmla="*/ 1904933 w 2215942"/>
              <a:gd name="connsiteY1" fmla="*/ 90706 h 1114385"/>
              <a:gd name="connsiteX2" fmla="*/ 0 w 2215942"/>
              <a:gd name="connsiteY2" fmla="*/ 570151 h 111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5942" h="1114385">
                <a:moveTo>
                  <a:pt x="1866057" y="1114385"/>
                </a:moveTo>
                <a:cubicBezTo>
                  <a:pt x="2040999" y="647898"/>
                  <a:pt x="2215942" y="181412"/>
                  <a:pt x="1904933" y="90706"/>
                </a:cubicBezTo>
                <a:cubicBezTo>
                  <a:pt x="1593924" y="0"/>
                  <a:pt x="0" y="570151"/>
                  <a:pt x="0" y="570151"/>
                </a:cubicBezTo>
              </a:path>
            </a:pathLst>
          </a:custGeom>
          <a:ln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5778" y="0"/>
            <a:ext cx="12379061" cy="68580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430921" y="997286"/>
            <a:ext cx="1503947" cy="1029369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Origin of mass?</a:t>
            </a:r>
          </a:p>
        </p:txBody>
      </p:sp>
      <p:sp>
        <p:nvSpPr>
          <p:cNvPr id="11" name="Oval 10"/>
          <p:cNvSpPr/>
          <p:nvPr/>
        </p:nvSpPr>
        <p:spPr>
          <a:xfrm>
            <a:off x="882316" y="1753938"/>
            <a:ext cx="1879600" cy="1056105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Weakness of gravity?</a:t>
            </a:r>
          </a:p>
        </p:txBody>
      </p:sp>
      <p:sp>
        <p:nvSpPr>
          <p:cNvPr id="12" name="Oval 11"/>
          <p:cNvSpPr/>
          <p:nvPr/>
        </p:nvSpPr>
        <p:spPr>
          <a:xfrm>
            <a:off x="5166895" y="5093368"/>
            <a:ext cx="2032000" cy="119781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Dark matter?</a:t>
            </a:r>
          </a:p>
        </p:txBody>
      </p:sp>
      <p:sp>
        <p:nvSpPr>
          <p:cNvPr id="13" name="Oval 12"/>
          <p:cNvSpPr/>
          <p:nvPr/>
        </p:nvSpPr>
        <p:spPr>
          <a:xfrm>
            <a:off x="882316" y="4010527"/>
            <a:ext cx="1804737" cy="1082841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Where is the antimatter?</a:t>
            </a:r>
          </a:p>
        </p:txBody>
      </p:sp>
      <p:sp>
        <p:nvSpPr>
          <p:cNvPr id="14" name="Oval 13"/>
          <p:cNvSpPr/>
          <p:nvPr/>
        </p:nvSpPr>
        <p:spPr>
          <a:xfrm>
            <a:off x="6467643" y="3614821"/>
            <a:ext cx="2187073" cy="1251284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Are there new symmetries/interactions?</a:t>
            </a:r>
          </a:p>
        </p:txBody>
      </p:sp>
      <p:sp>
        <p:nvSpPr>
          <p:cNvPr id="15" name="Oval 14"/>
          <p:cNvSpPr/>
          <p:nvPr/>
        </p:nvSpPr>
        <p:spPr>
          <a:xfrm>
            <a:off x="2687053" y="342231"/>
            <a:ext cx="2053389" cy="887664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Extra dimensions?</a:t>
            </a:r>
          </a:p>
        </p:txBody>
      </p:sp>
      <p:sp>
        <p:nvSpPr>
          <p:cNvPr id="16" name="Oval 15"/>
          <p:cNvSpPr/>
          <p:nvPr/>
        </p:nvSpPr>
        <p:spPr>
          <a:xfrm>
            <a:off x="1814094" y="5547895"/>
            <a:ext cx="2294022" cy="641684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3 generations?</a:t>
            </a:r>
          </a:p>
        </p:txBody>
      </p:sp>
      <p:sp>
        <p:nvSpPr>
          <p:cNvPr id="17" name="Oval 16"/>
          <p:cNvSpPr/>
          <p:nvPr/>
        </p:nvSpPr>
        <p:spPr>
          <a:xfrm>
            <a:off x="6934868" y="2026655"/>
            <a:ext cx="1556084" cy="100798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Neutrino mass?</a:t>
            </a:r>
          </a:p>
        </p:txBody>
      </p:sp>
      <p:sp>
        <p:nvSpPr>
          <p:cNvPr id="18" name="Oval 17"/>
          <p:cNvSpPr/>
          <p:nvPr/>
        </p:nvSpPr>
        <p:spPr>
          <a:xfrm>
            <a:off x="2026653" y="3351464"/>
            <a:ext cx="1804737" cy="1318125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Flavour physics &amp; new interactions</a:t>
            </a:r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038" y="5616839"/>
            <a:ext cx="1554914" cy="1145479"/>
          </a:xfrm>
          <a:prstGeom prst="rect">
            <a:avLst/>
          </a:prstGeom>
          <a:solidFill>
            <a:srgbClr val="008000"/>
          </a:solidFill>
        </p:spPr>
      </p:pic>
      <p:sp>
        <p:nvSpPr>
          <p:cNvPr id="20" name="Oval 19"/>
          <p:cNvSpPr/>
          <p:nvPr/>
        </p:nvSpPr>
        <p:spPr>
          <a:xfrm>
            <a:off x="459874" y="5547895"/>
            <a:ext cx="1804737" cy="1318125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Higgs coupling, searches</a:t>
            </a:r>
          </a:p>
        </p:txBody>
      </p:sp>
      <p:sp>
        <p:nvSpPr>
          <p:cNvPr id="21" name="Oval 20"/>
          <p:cNvSpPr/>
          <p:nvPr/>
        </p:nvSpPr>
        <p:spPr>
          <a:xfrm>
            <a:off x="592220" y="802105"/>
            <a:ext cx="2094833" cy="1050762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SUSY, quantum black holes</a:t>
            </a:r>
          </a:p>
        </p:txBody>
      </p:sp>
      <p:sp>
        <p:nvSpPr>
          <p:cNvPr id="22" name="Oval 21"/>
          <p:cNvSpPr/>
          <p:nvPr/>
        </p:nvSpPr>
        <p:spPr>
          <a:xfrm>
            <a:off x="2935705" y="1193803"/>
            <a:ext cx="1804737" cy="1318125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KK towers, graviton production</a:t>
            </a:r>
          </a:p>
        </p:txBody>
      </p:sp>
      <p:sp>
        <p:nvSpPr>
          <p:cNvPr id="23" name="Oval 22"/>
          <p:cNvSpPr/>
          <p:nvPr/>
        </p:nvSpPr>
        <p:spPr>
          <a:xfrm>
            <a:off x="6033669" y="0"/>
            <a:ext cx="1804737" cy="1318125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BEH mechanism &amp; Higgs boson</a:t>
            </a:r>
          </a:p>
        </p:txBody>
      </p:sp>
      <p:sp>
        <p:nvSpPr>
          <p:cNvPr id="24" name="Oval 23"/>
          <p:cNvSpPr/>
          <p:nvPr/>
        </p:nvSpPr>
        <p:spPr>
          <a:xfrm>
            <a:off x="7198896" y="1318125"/>
            <a:ext cx="1767974" cy="1001296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Right-handed neutrinos?</a:t>
            </a:r>
          </a:p>
        </p:txBody>
      </p:sp>
      <p:sp>
        <p:nvSpPr>
          <p:cNvPr id="25" name="Oval 24"/>
          <p:cNvSpPr/>
          <p:nvPr/>
        </p:nvSpPr>
        <p:spPr>
          <a:xfrm>
            <a:off x="4531896" y="3351465"/>
            <a:ext cx="2209800" cy="966536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SU(2)</a:t>
            </a:r>
            <a:r>
              <a:rPr lang="de-DE" baseline="-25000"/>
              <a:t>R</a:t>
            </a:r>
            <a:r>
              <a:rPr lang="de-DE"/>
              <a:t>, Z‘/W‘, leptoquarks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5430921" y="6291178"/>
            <a:ext cx="1505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>
                <a:solidFill>
                  <a:schemeClr val="bg1"/>
                </a:solidFill>
              </a:rPr>
              <a:t>arXiv:1309.4017 [hep-ph]</a:t>
            </a:r>
          </a:p>
        </p:txBody>
      </p:sp>
      <p:sp>
        <p:nvSpPr>
          <p:cNvPr id="27" name="Oval 26"/>
          <p:cNvSpPr/>
          <p:nvPr/>
        </p:nvSpPr>
        <p:spPr>
          <a:xfrm>
            <a:off x="3426996" y="4413584"/>
            <a:ext cx="2209800" cy="679784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+ many more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Future prospects: some other examples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4095"/>
            <a:ext cx="4211585" cy="3124980"/>
          </a:xfrm>
          <a:prstGeom prst="rect">
            <a:avLst/>
          </a:prstGeom>
        </p:spPr>
      </p:pic>
      <p:cxnSp>
        <p:nvCxnSpPr>
          <p:cNvPr id="6" name="Gerade Verbindung 5"/>
          <p:cNvCxnSpPr/>
          <p:nvPr/>
        </p:nvCxnSpPr>
        <p:spPr>
          <a:xfrm rot="5400000">
            <a:off x="2456366" y="3012089"/>
            <a:ext cx="1773971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3343351" y="2306517"/>
            <a:ext cx="69977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319612" y="1598630"/>
            <a:ext cx="1023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/>
              <a:t>HL-LHC exclusion reach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982685" y="3563439"/>
            <a:ext cx="136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/>
              <a:t>Current limit</a:t>
            </a: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106" y="774095"/>
            <a:ext cx="4741894" cy="3158676"/>
          </a:xfrm>
          <a:prstGeom prst="rect">
            <a:avLst/>
          </a:prstGeom>
        </p:spPr>
      </p:pic>
      <p:cxnSp>
        <p:nvCxnSpPr>
          <p:cNvPr id="15" name="Gerade Verbindung 14"/>
          <p:cNvCxnSpPr/>
          <p:nvPr/>
        </p:nvCxnSpPr>
        <p:spPr>
          <a:xfrm>
            <a:off x="5753674" y="1598630"/>
            <a:ext cx="62201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 flipV="1">
            <a:off x="6375692" y="1231006"/>
            <a:ext cx="634978" cy="3692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 flipV="1">
            <a:off x="5753674" y="2429627"/>
            <a:ext cx="62201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>
            <a:off x="6375692" y="2431215"/>
            <a:ext cx="634978" cy="3741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 rot="16200000" flipH="1">
            <a:off x="6347961" y="1627948"/>
            <a:ext cx="457184" cy="4017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 flipV="1">
            <a:off x="6375691" y="2057400"/>
            <a:ext cx="406109" cy="3738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flipV="1">
            <a:off x="6781800" y="1788198"/>
            <a:ext cx="643549" cy="2692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6777415" y="2057400"/>
            <a:ext cx="647934" cy="3722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29400" y="1905000"/>
            <a:ext cx="304800" cy="304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5753674" y="1352550"/>
            <a:ext cx="424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/>
              <a:t>q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6585794" y="1077117"/>
            <a:ext cx="424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/>
              <a:t>q‘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5791200" y="2209800"/>
            <a:ext cx="424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/>
              <a:t>q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6564977" y="2517577"/>
            <a:ext cx="424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/>
              <a:t>q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6216076" y="1634309"/>
            <a:ext cx="424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/>
              <a:t>W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6140100" y="2094486"/>
            <a:ext cx="500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/>
              <a:t>Z/</a:t>
            </a:r>
            <a:r>
              <a:rPr lang="de-DE" sz="1400">
                <a:latin typeface="Symbol" charset="2"/>
                <a:cs typeface="Symbol" charset="2"/>
              </a:rPr>
              <a:t>g</a:t>
            </a:r>
            <a:r>
              <a:rPr lang="de-DE" sz="1400"/>
              <a:t>*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7010670" y="1598630"/>
            <a:ext cx="424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/>
              <a:t>W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7185120" y="2019299"/>
            <a:ext cx="500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/>
              <a:t>Z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7185120" y="2517577"/>
            <a:ext cx="17583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/>
              <a:t>Non-SM interactions?</a:t>
            </a:r>
          </a:p>
        </p:txBody>
      </p:sp>
      <p:cxnSp>
        <p:nvCxnSpPr>
          <p:cNvPr id="46" name="Gerade Verbindung mit Pfeil 45"/>
          <p:cNvCxnSpPr/>
          <p:nvPr/>
        </p:nvCxnSpPr>
        <p:spPr>
          <a:xfrm rot="16200000" flipV="1">
            <a:off x="6905772" y="2238229"/>
            <a:ext cx="307777" cy="2509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>
            <a:stCxn id="44" idx="2"/>
          </p:cNvCxnSpPr>
          <p:nvPr/>
        </p:nvCxnSpPr>
        <p:spPr>
          <a:xfrm rot="16200000" flipH="1">
            <a:off x="8250325" y="2916324"/>
            <a:ext cx="98047" cy="4701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4" name="Objekt 53"/>
          <p:cNvGraphicFramePr>
            <a:graphicFrameLocks noChangeAspect="1"/>
          </p:cNvGraphicFramePr>
          <p:nvPr/>
        </p:nvGraphicFramePr>
        <p:xfrm>
          <a:off x="808731" y="2312978"/>
          <a:ext cx="1510881" cy="409197"/>
        </p:xfrm>
        <a:graphic>
          <a:graphicData uri="http://schemas.openxmlformats.org/presentationml/2006/ole">
            <p:oleObj spid="_x0000_s55299" name="Formel" r:id="rId5" imgW="609600" imgH="165100" progId="Equation.3">
              <p:embed/>
            </p:oleObj>
          </a:graphicData>
        </a:graphic>
      </p:graphicFrame>
      <p:sp>
        <p:nvSpPr>
          <p:cNvPr id="55" name="Textfeld 54"/>
          <p:cNvSpPr txBox="1"/>
          <p:nvPr/>
        </p:nvSpPr>
        <p:spPr>
          <a:xfrm>
            <a:off x="0" y="4185421"/>
            <a:ext cx="44021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rgbClr val="FF6600"/>
                </a:solidFill>
              </a:rPr>
              <a:t>New forces </a:t>
            </a:r>
            <a:r>
              <a:rPr lang="de-DE"/>
              <a:t>would emerge at the LHC through the production of new gauge bosons (Z‘)</a:t>
            </a:r>
          </a:p>
          <a:p>
            <a:endParaRPr lang="de-DE"/>
          </a:p>
          <a:p>
            <a:r>
              <a:rPr lang="de-DE"/>
              <a:t>Exceptionally clean </a:t>
            </a:r>
            <a:r>
              <a:rPr lang="de-DE">
                <a:solidFill>
                  <a:srgbClr val="008000"/>
                </a:solidFill>
              </a:rPr>
              <a:t>dilepton signatures </a:t>
            </a:r>
            <a:r>
              <a:rPr lang="de-DE"/>
              <a:t>are possible</a:t>
            </a:r>
          </a:p>
          <a:p>
            <a:endParaRPr lang="de-DE"/>
          </a:p>
          <a:p>
            <a:r>
              <a:rPr lang="de-DE"/>
              <a:t>Exclusion sensitivity could reach </a:t>
            </a:r>
            <a:r>
              <a:rPr lang="de-DE">
                <a:solidFill>
                  <a:srgbClr val="0000FF"/>
                </a:solidFill>
              </a:rPr>
              <a:t>nearly 8 TeV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4781769" y="4185421"/>
            <a:ext cx="436223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The LHC can collide </a:t>
            </a:r>
            <a:r>
              <a:rPr lang="de-DE">
                <a:solidFill>
                  <a:srgbClr val="0000FF"/>
                </a:solidFill>
              </a:rPr>
              <a:t>gauge bosons </a:t>
            </a:r>
            <a:r>
              <a:rPr lang="de-DE"/>
              <a:t>too!</a:t>
            </a:r>
          </a:p>
          <a:p>
            <a:endParaRPr lang="de-DE"/>
          </a:p>
          <a:p>
            <a:r>
              <a:rPr lang="de-DE"/>
              <a:t>Rare, needs </a:t>
            </a:r>
            <a:r>
              <a:rPr lang="de-DE">
                <a:solidFill>
                  <a:srgbClr val="008000"/>
                </a:solidFill>
              </a:rPr>
              <a:t>large luminosity </a:t>
            </a:r>
            <a:r>
              <a:rPr lang="de-DE"/>
              <a:t>to observe</a:t>
            </a:r>
          </a:p>
          <a:p>
            <a:endParaRPr lang="de-DE"/>
          </a:p>
          <a:p>
            <a:r>
              <a:rPr lang="de-DE"/>
              <a:t>Deviations in diboson kinematic distributions could hint at unexpected processes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Conclusions</a:t>
            </a:r>
          </a:p>
        </p:txBody>
      </p:sp>
      <p:sp>
        <p:nvSpPr>
          <p:cNvPr id="58" name="Inhaltsplatzhalter 57"/>
          <p:cNvSpPr>
            <a:spLocks noGrp="1"/>
          </p:cNvSpPr>
          <p:nvPr>
            <p:ph idx="1"/>
          </p:nvPr>
        </p:nvSpPr>
        <p:spPr>
          <a:xfrm>
            <a:off x="0" y="774095"/>
            <a:ext cx="5999889" cy="5503333"/>
          </a:xfrm>
        </p:spPr>
        <p:txBody>
          <a:bodyPr>
            <a:normAutofit fontScale="85000" lnSpcReduction="20000"/>
          </a:bodyPr>
          <a:lstStyle/>
          <a:p>
            <a:r>
              <a:rPr lang="de-DE"/>
              <a:t>In the </a:t>
            </a:r>
            <a:r>
              <a:rPr lang="de-DE">
                <a:solidFill>
                  <a:srgbClr val="FF6600"/>
                </a:solidFill>
              </a:rPr>
              <a:t>first three years </a:t>
            </a:r>
            <a:r>
              <a:rPr lang="de-DE"/>
              <a:t>of high energy collisions, the LHC and its experiments have really delivered</a:t>
            </a:r>
          </a:p>
          <a:p>
            <a:endParaRPr lang="de-DE"/>
          </a:p>
          <a:p>
            <a:r>
              <a:rPr lang="de-DE"/>
              <a:t>Brout-Englert-Higgs mechanism </a:t>
            </a:r>
            <a:r>
              <a:rPr lang="de-DE">
                <a:solidFill>
                  <a:srgbClr val="008000"/>
                </a:solidFill>
              </a:rPr>
              <a:t>confirmed </a:t>
            </a:r>
            <a:r>
              <a:rPr lang="de-DE"/>
              <a:t>as the origin of mass</a:t>
            </a:r>
          </a:p>
          <a:p>
            <a:endParaRPr lang="de-DE"/>
          </a:p>
          <a:p>
            <a:r>
              <a:rPr lang="de-DE">
                <a:solidFill>
                  <a:srgbClr val="FF0000"/>
                </a:solidFill>
              </a:rPr>
              <a:t>No sign of anything else</a:t>
            </a:r>
            <a:r>
              <a:rPr lang="de-DE"/>
              <a:t>, so far, but questions about the Standard Model remain</a:t>
            </a:r>
          </a:p>
          <a:p>
            <a:endParaRPr lang="de-DE"/>
          </a:p>
          <a:p>
            <a:r>
              <a:rPr lang="de-DE"/>
              <a:t>Higher energy LHC will help </a:t>
            </a:r>
            <a:r>
              <a:rPr lang="de-DE">
                <a:solidFill>
                  <a:srgbClr val="0000FF"/>
                </a:solidFill>
              </a:rPr>
              <a:t>probe even higher mass scales</a:t>
            </a:r>
            <a:r>
              <a:rPr lang="de-DE"/>
              <a:t> to attempt answer these questions</a:t>
            </a:r>
          </a:p>
        </p:txBody>
      </p:sp>
      <p:sp>
        <p:nvSpPr>
          <p:cNvPr id="3" name="Rechteck 2"/>
          <p:cNvSpPr/>
          <p:nvPr/>
        </p:nvSpPr>
        <p:spPr>
          <a:xfrm>
            <a:off x="6354704" y="1"/>
            <a:ext cx="181422" cy="53645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Gerade Verbindung 4"/>
          <p:cNvCxnSpPr/>
          <p:nvPr/>
        </p:nvCxnSpPr>
        <p:spPr>
          <a:xfrm>
            <a:off x="6354704" y="4794445"/>
            <a:ext cx="181422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6354704" y="3910713"/>
            <a:ext cx="181422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6354704" y="3026980"/>
            <a:ext cx="181422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6354704" y="375781"/>
            <a:ext cx="181422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6354704" y="1259514"/>
            <a:ext cx="181422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6354704" y="2143247"/>
            <a:ext cx="181422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 rot="16200000">
            <a:off x="6030736" y="5072213"/>
            <a:ext cx="829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/>
              <a:t>2015</a:t>
            </a:r>
          </a:p>
        </p:txBody>
      </p:sp>
      <p:sp>
        <p:nvSpPr>
          <p:cNvPr id="14" name="Textfeld 13"/>
          <p:cNvSpPr txBox="1"/>
          <p:nvPr/>
        </p:nvSpPr>
        <p:spPr>
          <a:xfrm rot="16200000">
            <a:off x="6030736" y="4188481"/>
            <a:ext cx="829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/>
              <a:t>2014</a:t>
            </a:r>
          </a:p>
        </p:txBody>
      </p:sp>
      <p:sp>
        <p:nvSpPr>
          <p:cNvPr id="15" name="Textfeld 14"/>
          <p:cNvSpPr txBox="1"/>
          <p:nvPr/>
        </p:nvSpPr>
        <p:spPr>
          <a:xfrm rot="16200000">
            <a:off x="6030736" y="3303160"/>
            <a:ext cx="829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/>
              <a:t>2013</a:t>
            </a:r>
          </a:p>
        </p:txBody>
      </p:sp>
      <p:sp>
        <p:nvSpPr>
          <p:cNvPr id="16" name="Textfeld 15"/>
          <p:cNvSpPr txBox="1"/>
          <p:nvPr/>
        </p:nvSpPr>
        <p:spPr>
          <a:xfrm rot="16200000">
            <a:off x="6030736" y="2419427"/>
            <a:ext cx="829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/>
              <a:t>2012</a:t>
            </a:r>
          </a:p>
        </p:txBody>
      </p:sp>
      <p:sp>
        <p:nvSpPr>
          <p:cNvPr id="17" name="Textfeld 16"/>
          <p:cNvSpPr txBox="1"/>
          <p:nvPr/>
        </p:nvSpPr>
        <p:spPr>
          <a:xfrm rot="16200000">
            <a:off x="6030736" y="1537282"/>
            <a:ext cx="829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/>
              <a:t>2011</a:t>
            </a:r>
          </a:p>
        </p:txBody>
      </p:sp>
      <p:sp>
        <p:nvSpPr>
          <p:cNvPr id="18" name="Textfeld 17"/>
          <p:cNvSpPr txBox="1"/>
          <p:nvPr/>
        </p:nvSpPr>
        <p:spPr>
          <a:xfrm rot="16200000">
            <a:off x="6030736" y="651961"/>
            <a:ext cx="829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/>
              <a:t>2010</a:t>
            </a:r>
          </a:p>
        </p:txBody>
      </p:sp>
      <p:sp>
        <p:nvSpPr>
          <p:cNvPr id="21" name="Rechteck 20"/>
          <p:cNvSpPr/>
          <p:nvPr/>
        </p:nvSpPr>
        <p:spPr>
          <a:xfrm>
            <a:off x="6354704" y="5509589"/>
            <a:ext cx="181422" cy="231606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6354704" y="5893595"/>
            <a:ext cx="181422" cy="231606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 nach unten 23"/>
          <p:cNvSpPr/>
          <p:nvPr/>
        </p:nvSpPr>
        <p:spPr>
          <a:xfrm>
            <a:off x="6261430" y="6259597"/>
            <a:ext cx="367969" cy="340146"/>
          </a:xfrm>
          <a:prstGeom prst="down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/>
          <p:cNvSpPr txBox="1"/>
          <p:nvPr/>
        </p:nvSpPr>
        <p:spPr>
          <a:xfrm>
            <a:off x="6884737" y="1"/>
            <a:ext cx="2259263" cy="37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Beams back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6884737" y="377369"/>
            <a:ext cx="225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3.5 TeV beams</a:t>
            </a:r>
          </a:p>
        </p:txBody>
      </p:sp>
      <p:cxnSp>
        <p:nvCxnSpPr>
          <p:cNvPr id="28" name="Gerade Verbindung 27"/>
          <p:cNvCxnSpPr>
            <a:stCxn id="25" idx="1"/>
          </p:cNvCxnSpPr>
          <p:nvPr/>
        </p:nvCxnSpPr>
        <p:spPr>
          <a:xfrm rot="10800000">
            <a:off x="6536127" y="188685"/>
            <a:ext cx="348611" cy="1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>
            <a:stCxn id="26" idx="1"/>
          </p:cNvCxnSpPr>
          <p:nvPr/>
        </p:nvCxnSpPr>
        <p:spPr>
          <a:xfrm rot="10800000">
            <a:off x="6536127" y="562035"/>
            <a:ext cx="348610" cy="1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6884738" y="975895"/>
            <a:ext cx="1871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First HI collisions</a:t>
            </a:r>
          </a:p>
        </p:txBody>
      </p:sp>
      <p:cxnSp>
        <p:nvCxnSpPr>
          <p:cNvPr id="35" name="Gerade Verbindung 34"/>
          <p:cNvCxnSpPr>
            <a:stCxn id="34" idx="1"/>
          </p:cNvCxnSpPr>
          <p:nvPr/>
        </p:nvCxnSpPr>
        <p:spPr>
          <a:xfrm rot="10800000" flipV="1">
            <a:off x="6536128" y="1160560"/>
            <a:ext cx="348611" cy="1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6884739" y="1604211"/>
            <a:ext cx="225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Max # bunches (1380)</a:t>
            </a:r>
          </a:p>
        </p:txBody>
      </p:sp>
      <p:cxnSp>
        <p:nvCxnSpPr>
          <p:cNvPr id="39" name="Gerade Verbindung 38"/>
          <p:cNvCxnSpPr>
            <a:stCxn id="38" idx="1"/>
          </p:cNvCxnSpPr>
          <p:nvPr/>
        </p:nvCxnSpPr>
        <p:spPr>
          <a:xfrm rot="10800000">
            <a:off x="6536127" y="1675781"/>
            <a:ext cx="348613" cy="11309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6884739" y="2144835"/>
            <a:ext cx="2259261" cy="368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Peak lumi reached</a:t>
            </a:r>
          </a:p>
        </p:txBody>
      </p:sp>
      <p:cxnSp>
        <p:nvCxnSpPr>
          <p:cNvPr id="43" name="Gerade Verbindung 42"/>
          <p:cNvCxnSpPr>
            <a:stCxn id="42" idx="1"/>
          </p:cNvCxnSpPr>
          <p:nvPr/>
        </p:nvCxnSpPr>
        <p:spPr>
          <a:xfrm rot="10800000" flipV="1">
            <a:off x="6536127" y="2329049"/>
            <a:ext cx="348613" cy="18421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feld 45"/>
          <p:cNvSpPr txBox="1"/>
          <p:nvPr/>
        </p:nvSpPr>
        <p:spPr>
          <a:xfrm>
            <a:off x="6884740" y="2513263"/>
            <a:ext cx="2259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Higgs boson announced</a:t>
            </a:r>
          </a:p>
        </p:txBody>
      </p:sp>
      <p:cxnSp>
        <p:nvCxnSpPr>
          <p:cNvPr id="47" name="Gerade Verbindung 46"/>
          <p:cNvCxnSpPr>
            <a:endCxn id="3" idx="3"/>
          </p:cNvCxnSpPr>
          <p:nvPr/>
        </p:nvCxnSpPr>
        <p:spPr>
          <a:xfrm rot="10800000">
            <a:off x="6536126" y="2682299"/>
            <a:ext cx="379330" cy="1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6884740" y="3159594"/>
            <a:ext cx="225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p+Pb running</a:t>
            </a:r>
          </a:p>
        </p:txBody>
      </p:sp>
      <p:cxnSp>
        <p:nvCxnSpPr>
          <p:cNvPr id="51" name="Gerade Verbindung 50"/>
          <p:cNvCxnSpPr>
            <a:stCxn id="50" idx="1"/>
          </p:cNvCxnSpPr>
          <p:nvPr/>
        </p:nvCxnSpPr>
        <p:spPr>
          <a:xfrm rot="10800000">
            <a:off x="6536128" y="3159594"/>
            <a:ext cx="348612" cy="184666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feld 53"/>
          <p:cNvSpPr txBox="1"/>
          <p:nvPr/>
        </p:nvSpPr>
        <p:spPr>
          <a:xfrm>
            <a:off x="6884740" y="4794445"/>
            <a:ext cx="225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Collisions restart</a:t>
            </a:r>
          </a:p>
        </p:txBody>
      </p:sp>
      <p:cxnSp>
        <p:nvCxnSpPr>
          <p:cNvPr id="55" name="Gerade Verbindung 54"/>
          <p:cNvCxnSpPr>
            <a:stCxn id="54" idx="1"/>
          </p:cNvCxnSpPr>
          <p:nvPr/>
        </p:nvCxnSpPr>
        <p:spPr>
          <a:xfrm rot="10800000" flipV="1">
            <a:off x="6553200" y="4979110"/>
            <a:ext cx="331540" cy="1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34" y="4392748"/>
            <a:ext cx="4111626" cy="227246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The Large Hadron Collider</a:t>
            </a:r>
          </a:p>
        </p:txBody>
      </p:sp>
      <p:pic>
        <p:nvPicPr>
          <p:cNvPr id="4" name="Picture 5" descr="http://scienceblogs.com/startswithabang/files/2011/05/lhc-sim-600x2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74095"/>
            <a:ext cx="9124927" cy="3178517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0679" y="4206686"/>
            <a:ext cx="3615485" cy="245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 Verbindung 6"/>
          <p:cNvCxnSpPr/>
          <p:nvPr/>
        </p:nvCxnSpPr>
        <p:spPr>
          <a:xfrm rot="5400000">
            <a:off x="5150257" y="1646502"/>
            <a:ext cx="2690606" cy="24297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rot="16200000" flipH="1">
            <a:off x="6958000" y="2268523"/>
            <a:ext cx="2690607" cy="11857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288632" y="3515895"/>
            <a:ext cx="1189789" cy="544619"/>
          </a:xfrm>
          <a:prstGeom prst="ellipse">
            <a:avLst/>
          </a:prstGeom>
          <a:noFill/>
          <a:ln w="3175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 Verbindung 13"/>
          <p:cNvCxnSpPr/>
          <p:nvPr/>
        </p:nvCxnSpPr>
        <p:spPr>
          <a:xfrm rot="10800000" flipV="1">
            <a:off x="1904934" y="3767322"/>
            <a:ext cx="1383701" cy="7938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rot="5400000">
            <a:off x="2619827" y="3778118"/>
            <a:ext cx="1869390" cy="18477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 rot="16200000" flipH="1">
            <a:off x="-302460" y="3198059"/>
            <a:ext cx="2656202" cy="3748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 rot="5400000">
            <a:off x="593750" y="2676732"/>
            <a:ext cx="2656205" cy="14175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 descr="LHCb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908" y="3205056"/>
            <a:ext cx="4353092" cy="3652944"/>
          </a:xfrm>
          <a:prstGeom prst="rect">
            <a:avLst/>
          </a:prstGeom>
        </p:spPr>
      </p:pic>
      <p:pic>
        <p:nvPicPr>
          <p:cNvPr id="15" name="Bild 14" descr="alice_setup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575" y="196850"/>
            <a:ext cx="3967307" cy="2421710"/>
          </a:xfrm>
          <a:prstGeom prst="rect">
            <a:avLst/>
          </a:prstGeom>
        </p:spPr>
      </p:pic>
      <p:pic>
        <p:nvPicPr>
          <p:cNvPr id="13" name="Bild 12" descr="CMSnc_64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0793"/>
            <a:ext cx="4968575" cy="3307207"/>
          </a:xfrm>
          <a:prstGeom prst="rect">
            <a:avLst/>
          </a:prstGeom>
        </p:spPr>
      </p:pic>
      <p:pic>
        <p:nvPicPr>
          <p:cNvPr id="8" name="Bild 7" descr="ATLAS_nolabels_medium.jpg"/>
          <p:cNvPicPr>
            <a:picLocks noChangeAspect="1"/>
          </p:cNvPicPr>
          <p:nvPr/>
        </p:nvPicPr>
        <p:blipFill>
          <a:blip r:embed="rId5"/>
          <a:srcRect l="8868" t="6550"/>
          <a:stretch>
            <a:fillRect/>
          </a:stretch>
        </p:blipFill>
        <p:spPr>
          <a:xfrm>
            <a:off x="0" y="0"/>
            <a:ext cx="4560356" cy="3005529"/>
          </a:xfrm>
          <a:prstGeom prst="rect">
            <a:avLst/>
          </a:prstGeom>
        </p:spPr>
      </p:pic>
      <p:pic>
        <p:nvPicPr>
          <p:cNvPr id="9" name="Bild 8" descr="ATLAS-chrome-logo-blue_l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750" y="2257132"/>
            <a:ext cx="2397650" cy="803379"/>
          </a:xfrm>
          <a:prstGeom prst="rect">
            <a:avLst/>
          </a:prstGeom>
        </p:spPr>
      </p:pic>
      <p:pic>
        <p:nvPicPr>
          <p:cNvPr id="10" name="Bild 9" descr="CMS_logo_col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0859" y="3086428"/>
            <a:ext cx="1005657" cy="1003111"/>
          </a:xfrm>
          <a:prstGeom prst="rect">
            <a:avLst/>
          </a:prstGeom>
        </p:spPr>
      </p:pic>
      <p:pic>
        <p:nvPicPr>
          <p:cNvPr id="11" name="Bild 10" descr="ALICE-CERN-Logo.jpg"/>
          <p:cNvPicPr>
            <a:picLocks noChangeAspect="1"/>
          </p:cNvPicPr>
          <p:nvPr/>
        </p:nvPicPr>
        <p:blipFill>
          <a:blip r:embed="rId8"/>
          <a:srcRect r="82463"/>
          <a:stretch>
            <a:fillRect/>
          </a:stretch>
        </p:blipFill>
        <p:spPr>
          <a:xfrm>
            <a:off x="4724400" y="2057400"/>
            <a:ext cx="1163482" cy="1029028"/>
          </a:xfrm>
          <a:prstGeom prst="rect">
            <a:avLst/>
          </a:prstGeom>
        </p:spPr>
      </p:pic>
      <p:pic>
        <p:nvPicPr>
          <p:cNvPr id="12" name="Bild 11" descr="lhcb_logo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6516" y="3060511"/>
            <a:ext cx="1543542" cy="1029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ung 2"/>
          <p:cNvGrpSpPr/>
          <p:nvPr/>
        </p:nvGrpSpPr>
        <p:grpSpPr>
          <a:xfrm>
            <a:off x="1654250" y="1471528"/>
            <a:ext cx="5440038" cy="5263937"/>
            <a:chOff x="1269173" y="885536"/>
            <a:chExt cx="5440038" cy="5263937"/>
          </a:xfrm>
        </p:grpSpPr>
        <p:pic>
          <p:nvPicPr>
            <p:cNvPr id="4" name="Bild 3" descr="SMparticles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9173" y="885536"/>
              <a:ext cx="5440038" cy="5263937"/>
            </a:xfrm>
            <a:prstGeom prst="rect">
              <a:avLst/>
            </a:prstGeom>
          </p:spPr>
        </p:pic>
        <p:sp>
          <p:nvSpPr>
            <p:cNvPr id="5" name="Rechteck 4"/>
            <p:cNvSpPr/>
            <p:nvPr/>
          </p:nvSpPr>
          <p:spPr>
            <a:xfrm>
              <a:off x="5547895" y="2620211"/>
              <a:ext cx="1161316" cy="3529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/>
            <p:cNvSpPr/>
            <p:nvPr/>
          </p:nvSpPr>
          <p:spPr>
            <a:xfrm>
              <a:off x="6203951" y="1258971"/>
              <a:ext cx="235284" cy="212557"/>
            </a:xfrm>
            <a:prstGeom prst="rect">
              <a:avLst/>
            </a:prstGeom>
            <a:solidFill>
              <a:srgbClr val="6F007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5932972" y="3757808"/>
            <a:ext cx="3211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/>
              <a:t>All are </a:t>
            </a:r>
            <a:br>
              <a:rPr lang="de-DE" sz="2800"/>
            </a:br>
            <a:r>
              <a:rPr lang="de-DE" sz="2800"/>
              <a:t>produced at the LHC</a:t>
            </a:r>
          </a:p>
        </p:txBody>
      </p:sp>
      <p:sp>
        <p:nvSpPr>
          <p:cNvPr id="10" name="Textfeld 9"/>
          <p:cNvSpPr txBox="1"/>
          <p:nvPr/>
        </p:nvSpPr>
        <p:spPr>
          <a:xfrm rot="20410527">
            <a:off x="97942" y="568719"/>
            <a:ext cx="3563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>
                <a:solidFill>
                  <a:srgbClr val="FF0000"/>
                </a:solidFill>
                <a:latin typeface="Stencil"/>
                <a:cs typeface="Stencil"/>
              </a:rPr>
              <a:t>THE STANDARD MODEL</a:t>
            </a:r>
            <a:r>
              <a:rPr lang="de-DE" sz="3600" baseline="30000">
                <a:solidFill>
                  <a:srgbClr val="FF0000"/>
                </a:solidFill>
                <a:latin typeface="Stencil"/>
                <a:cs typeface="Stencil"/>
              </a:rPr>
              <a:t>℠</a:t>
            </a: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622558" y="2442881"/>
            <a:ext cx="1417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Matter particles</a:t>
            </a:r>
          </a:p>
        </p:txBody>
      </p:sp>
      <p:sp>
        <p:nvSpPr>
          <p:cNvPr id="12" name="Textfeld 11"/>
          <p:cNvSpPr txBox="1"/>
          <p:nvPr/>
        </p:nvSpPr>
        <p:spPr>
          <a:xfrm rot="16200000">
            <a:off x="622557" y="5311289"/>
            <a:ext cx="1417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More matter particles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799263" y="825197"/>
            <a:ext cx="1133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Force carriers</a:t>
            </a:r>
          </a:p>
        </p:txBody>
      </p:sp>
      <p:sp>
        <p:nvSpPr>
          <p:cNvPr id="14" name="Textfeld 13"/>
          <p:cNvSpPr txBox="1"/>
          <p:nvPr/>
        </p:nvSpPr>
        <p:spPr>
          <a:xfrm rot="20173027">
            <a:off x="6917268" y="3466380"/>
            <a:ext cx="215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rgbClr val="660066"/>
                </a:solidFill>
                <a:latin typeface="Chalkduster"/>
                <a:cs typeface="Chalkduster"/>
              </a:rPr>
              <a:t>or should be</a:t>
            </a:r>
          </a:p>
        </p:txBody>
      </p:sp>
      <p:sp>
        <p:nvSpPr>
          <p:cNvPr id="16" name="Freihandform 15"/>
          <p:cNvSpPr/>
          <p:nvPr/>
        </p:nvSpPr>
        <p:spPr>
          <a:xfrm>
            <a:off x="7138737" y="2399632"/>
            <a:ext cx="1956245" cy="953168"/>
          </a:xfrm>
          <a:custGeom>
            <a:avLst/>
            <a:gdLst>
              <a:gd name="connsiteX0" fmla="*/ 1550737 w 1956245"/>
              <a:gd name="connsiteY0" fmla="*/ 768684 h 768684"/>
              <a:gd name="connsiteX1" fmla="*/ 1697789 w 1956245"/>
              <a:gd name="connsiteY1" fmla="*/ 100263 h 768684"/>
              <a:gd name="connsiteX2" fmla="*/ 0 w 1956245"/>
              <a:gd name="connsiteY2" fmla="*/ 167105 h 76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6245" h="768684">
                <a:moveTo>
                  <a:pt x="1550737" y="768684"/>
                </a:moveTo>
                <a:cubicBezTo>
                  <a:pt x="1753491" y="484605"/>
                  <a:pt x="1956245" y="200526"/>
                  <a:pt x="1697789" y="100263"/>
                </a:cubicBezTo>
                <a:cubicBezTo>
                  <a:pt x="1439333" y="0"/>
                  <a:pt x="0" y="167105"/>
                  <a:pt x="0" y="167105"/>
                </a:cubicBezTo>
              </a:path>
            </a:pathLst>
          </a:custGeom>
          <a:ln>
            <a:solidFill>
              <a:srgbClr val="660066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ParticleDetec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0"/>
            <a:ext cx="8455025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Run I summary</a:t>
            </a:r>
          </a:p>
        </p:txBody>
      </p:sp>
      <p:pic>
        <p:nvPicPr>
          <p:cNvPr id="3" name="Bild 2" descr="intlumivstime2011-2012DQ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6189"/>
            <a:ext cx="5104732" cy="366902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625474" y="788737"/>
            <a:ext cx="4518526" cy="381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rgbClr val="FF6600"/>
                </a:solidFill>
                <a:latin typeface="Herculanum"/>
                <a:cs typeface="Herculanum"/>
              </a:rPr>
              <a:t>Luminosity</a:t>
            </a:r>
          </a:p>
          <a:p>
            <a:endParaRPr lang="de-DE"/>
          </a:p>
          <a:p>
            <a:r>
              <a:rPr lang="de-DE"/>
              <a:t>We need data, and lots of it!</a:t>
            </a:r>
          </a:p>
          <a:p>
            <a:endParaRPr lang="de-DE"/>
          </a:p>
          <a:p>
            <a:r>
              <a:rPr lang="de-DE" sz="2000">
                <a:solidFill>
                  <a:srgbClr val="FF0000"/>
                </a:solidFill>
              </a:rPr>
              <a:t>2,000,000,000,000,000</a:t>
            </a:r>
            <a:r>
              <a:rPr lang="de-DE"/>
              <a:t> p-p collisions per experiment in 2 years</a:t>
            </a:r>
          </a:p>
          <a:p>
            <a:pPr marL="180000" indent="-180000">
              <a:buFontTx/>
              <a:buChar char="-"/>
            </a:pPr>
            <a:r>
              <a:rPr lang="de-DE"/>
              <a:t>Lots of chances to produce exceptionally </a:t>
            </a:r>
            <a:r>
              <a:rPr lang="de-DE">
                <a:solidFill>
                  <a:srgbClr val="000090"/>
                </a:solidFill>
              </a:rPr>
              <a:t>rare processes</a:t>
            </a:r>
          </a:p>
          <a:p>
            <a:pPr marL="180000" indent="-180000">
              <a:buFontTx/>
              <a:buChar char="-"/>
            </a:pPr>
            <a:r>
              <a:rPr lang="de-DE"/>
              <a:t>Only about </a:t>
            </a:r>
            <a:r>
              <a:rPr lang="de-DE">
                <a:solidFill>
                  <a:srgbClr val="008000"/>
                </a:solidFill>
              </a:rPr>
              <a:t>one in a million </a:t>
            </a:r>
            <a:r>
              <a:rPr lang="de-DE"/>
              <a:t>events recorded</a:t>
            </a:r>
          </a:p>
          <a:p>
            <a:endParaRPr lang="de-DE"/>
          </a:p>
          <a:p>
            <a:r>
              <a:rPr lang="de-DE"/>
              <a:t>All achieved at reduced collision energy following 2008 incident</a:t>
            </a:r>
          </a:p>
          <a:p>
            <a:r>
              <a:rPr lang="de-DE"/>
              <a:t>- </a:t>
            </a:r>
            <a:r>
              <a:rPr lang="de-DE" b="1"/>
              <a:t>Full repairs now underway for Run II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06950" y="4756984"/>
            <a:ext cx="1464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rgbClr val="FF6600"/>
                </a:solidFill>
                <a:latin typeface="Herculanum"/>
                <a:cs typeface="Herculanum"/>
              </a:rPr>
              <a:t>Energy</a:t>
            </a:r>
            <a:endParaRPr lang="de-DE" b="1">
              <a:solidFill>
                <a:srgbClr val="FF6600"/>
              </a:solidFill>
              <a:latin typeface="Herculanum"/>
              <a:cs typeface="Herculanum"/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1571920" y="5054527"/>
          <a:ext cx="3020388" cy="167640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510194"/>
                <a:gridCol w="1510194"/>
              </a:tblGrid>
              <a:tr h="194093">
                <a:tc>
                  <a:txBody>
                    <a:bodyPr/>
                    <a:lstStyle/>
                    <a:p>
                      <a:pPr algn="r"/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Energy [TeV]</a:t>
                      </a:r>
                    </a:p>
                  </a:txBody>
                  <a:tcPr/>
                </a:tc>
              </a:tr>
              <a:tr h="194093">
                <a:tc>
                  <a:txBody>
                    <a:bodyPr/>
                    <a:lstStyle/>
                    <a:p>
                      <a:pPr algn="r"/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0.9-2.36</a:t>
                      </a:r>
                    </a:p>
                  </a:txBody>
                  <a:tcPr/>
                </a:tc>
              </a:tr>
              <a:tr h="177322">
                <a:tc>
                  <a:txBody>
                    <a:bodyPr/>
                    <a:lstStyle/>
                    <a:p>
                      <a:pPr algn="r"/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2010-2011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/>
                </a:tc>
              </a:tr>
              <a:tr h="194093">
                <a:tc>
                  <a:txBody>
                    <a:bodyPr/>
                    <a:lstStyle/>
                    <a:p>
                      <a:pPr algn="r"/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/>
                </a:tc>
              </a:tr>
              <a:tr h="194093">
                <a:tc>
                  <a:txBody>
                    <a:bodyPr/>
                    <a:lstStyle/>
                    <a:p>
                      <a:pPr algn="r"/>
                      <a:r>
                        <a:rPr lang="de-DE" sz="1600">
                          <a:solidFill>
                            <a:srgbClr val="0000FF"/>
                          </a:solidFill>
                        </a:rPr>
                        <a:t>2015-?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>
                          <a:solidFill>
                            <a:srgbClr val="0000FF"/>
                          </a:solidFill>
                        </a:rPr>
                        <a:t>13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0" name="Gerade Verbindung 9"/>
          <p:cNvCxnSpPr/>
          <p:nvPr/>
        </p:nvCxnSpPr>
        <p:spPr>
          <a:xfrm rot="16200000" flipH="1">
            <a:off x="4108180" y="1593580"/>
            <a:ext cx="811888" cy="2681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 rot="5400000" flipH="1" flipV="1">
            <a:off x="3514129" y="2999519"/>
            <a:ext cx="1999990" cy="2681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2664" y="4845515"/>
            <a:ext cx="3438802" cy="188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ATLAS_TOP2013_TopMassSummary_spl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369" y="4018668"/>
            <a:ext cx="5066632" cy="27946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Precision measurements</a:t>
            </a:r>
          </a:p>
        </p:txBody>
      </p:sp>
      <p:pic>
        <p:nvPicPr>
          <p:cNvPr id="9" name="Bild 8" descr="top_crosssection_rootS_20Dec20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668"/>
            <a:ext cx="4186811" cy="2839332"/>
          </a:xfrm>
          <a:prstGeom prst="rect">
            <a:avLst/>
          </a:prstGeom>
        </p:spPr>
      </p:pic>
      <p:grpSp>
        <p:nvGrpSpPr>
          <p:cNvPr id="14" name="Gruppierung 13"/>
          <p:cNvGrpSpPr/>
          <p:nvPr/>
        </p:nvGrpSpPr>
        <p:grpSpPr>
          <a:xfrm>
            <a:off x="1757086" y="616857"/>
            <a:ext cx="7386914" cy="3261585"/>
            <a:chOff x="1757086" y="616857"/>
            <a:chExt cx="7386914" cy="326158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086" y="616857"/>
              <a:ext cx="7386914" cy="3261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3"/>
            <p:cNvSpPr/>
            <p:nvPr/>
          </p:nvSpPr>
          <p:spPr>
            <a:xfrm>
              <a:off x="1912011" y="2492269"/>
              <a:ext cx="4570285" cy="11415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3"/>
            <p:cNvSpPr/>
            <p:nvPr/>
          </p:nvSpPr>
          <p:spPr>
            <a:xfrm>
              <a:off x="4937274" y="3045120"/>
              <a:ext cx="1697422" cy="741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0" y="1570118"/>
            <a:ext cx="46388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The top quark is the </a:t>
            </a:r>
            <a:r>
              <a:rPr lang="de-DE">
                <a:solidFill>
                  <a:srgbClr val="008000"/>
                </a:solidFill>
              </a:rPr>
              <a:t>most </a:t>
            </a:r>
            <a:br>
              <a:rPr lang="de-DE">
                <a:solidFill>
                  <a:srgbClr val="008000"/>
                </a:solidFill>
              </a:rPr>
            </a:br>
            <a:r>
              <a:rPr lang="de-DE">
                <a:solidFill>
                  <a:srgbClr val="008000"/>
                </a:solidFill>
              </a:rPr>
              <a:t>massive</a:t>
            </a:r>
            <a:r>
              <a:rPr lang="de-DE"/>
              <a:t> (known) elementary particle</a:t>
            </a:r>
          </a:p>
          <a:p>
            <a:endParaRPr lang="de-DE"/>
          </a:p>
          <a:p>
            <a:r>
              <a:rPr lang="de-DE"/>
              <a:t>LHC production rate </a:t>
            </a:r>
            <a:r>
              <a:rPr lang="de-DE">
                <a:solidFill>
                  <a:srgbClr val="FF6600"/>
                </a:solidFill>
              </a:rPr>
              <a:t>over 10 times greater </a:t>
            </a:r>
            <a:r>
              <a:rPr lang="de-DE"/>
              <a:t/>
            </a:r>
            <a:br>
              <a:rPr lang="de-DE"/>
            </a:br>
            <a:r>
              <a:rPr lang="de-DE"/>
              <a:t>than in previous experiments</a:t>
            </a:r>
          </a:p>
          <a:p>
            <a:endParaRPr lang="de-DE"/>
          </a:p>
          <a:p>
            <a:r>
              <a:rPr lang="de-DE"/>
              <a:t>Large sample to study production and decay</a:t>
            </a:r>
          </a:p>
          <a:p>
            <a:pPr algn="r"/>
            <a:r>
              <a:rPr lang="de-DE">
                <a:solidFill>
                  <a:srgbClr val="000090"/>
                </a:solidFill>
              </a:rPr>
              <a:t>Example: measuring the top mass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930293" y="5173579"/>
            <a:ext cx="981718" cy="3743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>
                <a:solidFill>
                  <a:srgbClr val="0000FF"/>
                </a:solidFill>
              </a:rPr>
              <a:t>Tevatron</a:t>
            </a:r>
          </a:p>
        </p:txBody>
      </p:sp>
      <p:sp>
        <p:nvSpPr>
          <p:cNvPr id="12" name="Oval 11"/>
          <p:cNvSpPr/>
          <p:nvPr/>
        </p:nvSpPr>
        <p:spPr>
          <a:xfrm>
            <a:off x="914400" y="5562600"/>
            <a:ext cx="299602" cy="363955"/>
          </a:xfrm>
          <a:prstGeom prst="ellipse">
            <a:avLst/>
          </a:prstGeom>
          <a:noFill/>
          <a:ln w="254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3187699" y="4018668"/>
            <a:ext cx="54041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>
                <a:solidFill>
                  <a:srgbClr val="FF6600"/>
                </a:solidFill>
              </a:rPr>
              <a:t>LHC</a:t>
            </a:r>
          </a:p>
        </p:txBody>
      </p:sp>
      <p:sp>
        <p:nvSpPr>
          <p:cNvPr id="16" name="Oval 15"/>
          <p:cNvSpPr/>
          <p:nvPr/>
        </p:nvSpPr>
        <p:spPr>
          <a:xfrm>
            <a:off x="3124200" y="4495800"/>
            <a:ext cx="299602" cy="363955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16"/>
          <p:cNvSpPr/>
          <p:nvPr/>
        </p:nvSpPr>
        <p:spPr>
          <a:xfrm>
            <a:off x="3581400" y="4343400"/>
            <a:ext cx="299602" cy="363955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 rot="16200000">
            <a:off x="-831334" y="5479534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/>
              <a:t>Top production rate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035050" y="6488668"/>
            <a:ext cx="238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/>
              <a:t>Collision energy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866397" y="6444025"/>
            <a:ext cx="238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/>
              <a:t>Top mass</a:t>
            </a:r>
          </a:p>
        </p:txBody>
      </p:sp>
      <p:sp>
        <p:nvSpPr>
          <p:cNvPr id="21" name="Oval 20"/>
          <p:cNvSpPr/>
          <p:nvPr/>
        </p:nvSpPr>
        <p:spPr>
          <a:xfrm rot="16200000">
            <a:off x="6280577" y="5530423"/>
            <a:ext cx="299602" cy="363955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Oval 21"/>
          <p:cNvSpPr/>
          <p:nvPr/>
        </p:nvSpPr>
        <p:spPr>
          <a:xfrm rot="16200000">
            <a:off x="6280577" y="5894378"/>
            <a:ext cx="299602" cy="363955"/>
          </a:xfrm>
          <a:prstGeom prst="ellipse">
            <a:avLst/>
          </a:prstGeom>
          <a:noFill/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5943600" y="6550223"/>
            <a:ext cx="89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/>
              <a:t>173 GeV</a:t>
            </a:r>
          </a:p>
        </p:txBody>
      </p:sp>
      <p:cxnSp>
        <p:nvCxnSpPr>
          <p:cNvPr id="25" name="Gerade Verbindung mit Pfeil 24"/>
          <p:cNvCxnSpPr>
            <a:stCxn id="23" idx="0"/>
          </p:cNvCxnSpPr>
          <p:nvPr/>
        </p:nvCxnSpPr>
        <p:spPr>
          <a:xfrm rot="16200000" flipV="1">
            <a:off x="6227391" y="6386866"/>
            <a:ext cx="324066" cy="26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ihandform 25"/>
          <p:cNvSpPr/>
          <p:nvPr/>
        </p:nvSpPr>
        <p:spPr>
          <a:xfrm>
            <a:off x="4598737" y="3596105"/>
            <a:ext cx="1537368" cy="481263"/>
          </a:xfrm>
          <a:custGeom>
            <a:avLst/>
            <a:gdLst>
              <a:gd name="connsiteX0" fmla="*/ 0 w 1537368"/>
              <a:gd name="connsiteY0" fmla="*/ 80211 h 481263"/>
              <a:gd name="connsiteX1" fmla="*/ 975895 w 1537368"/>
              <a:gd name="connsiteY1" fmla="*/ 66842 h 481263"/>
              <a:gd name="connsiteX2" fmla="*/ 1537368 w 1537368"/>
              <a:gd name="connsiteY2" fmla="*/ 481263 h 481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7368" h="481263">
                <a:moveTo>
                  <a:pt x="0" y="80211"/>
                </a:moveTo>
                <a:cubicBezTo>
                  <a:pt x="359833" y="40105"/>
                  <a:pt x="719667" y="0"/>
                  <a:pt x="975895" y="66842"/>
                </a:cubicBezTo>
                <a:cubicBezTo>
                  <a:pt x="1232123" y="133684"/>
                  <a:pt x="1537368" y="481263"/>
                  <a:pt x="1537368" y="481263"/>
                </a:cubicBezTo>
              </a:path>
            </a:pathLst>
          </a:custGeom>
          <a:ln>
            <a:solidFill>
              <a:srgbClr val="00009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1527</Words>
  <Application>Microsoft Macintosh PowerPoint</Application>
  <PresentationFormat>Bildschirmpräsentation (4:3)</PresentationFormat>
  <Paragraphs>294</Paragraphs>
  <Slides>31</Slides>
  <Notes>1</Notes>
  <HiddenSlides>0</HiddenSlides>
  <MMClips>0</MMClips>
  <ScaleCrop>false</ScaleCrop>
  <HeadingPairs>
    <vt:vector size="6" baseType="variant">
      <vt:variant>
        <vt:lpstr>Entwurfsvorlage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3" baseType="lpstr">
      <vt:lpstr>Office-Design</vt:lpstr>
      <vt:lpstr>Formel</vt:lpstr>
      <vt:lpstr>LHC What has been accomplished? What lies ahead?</vt:lpstr>
      <vt:lpstr>Folie 2</vt:lpstr>
      <vt:lpstr>Folie 3</vt:lpstr>
      <vt:lpstr>The Large Hadron Collider</vt:lpstr>
      <vt:lpstr>Folie 5</vt:lpstr>
      <vt:lpstr>Folie 6</vt:lpstr>
      <vt:lpstr>Folie 7</vt:lpstr>
      <vt:lpstr>Run I summary</vt:lpstr>
      <vt:lpstr>Precision measurements</vt:lpstr>
      <vt:lpstr>Folie 10</vt:lpstr>
      <vt:lpstr>The BEH mechanism</vt:lpstr>
      <vt:lpstr>Higgs detection at the LHC</vt:lpstr>
      <vt:lpstr>How discoveries are made</vt:lpstr>
      <vt:lpstr>Revenge of the SM</vt:lpstr>
      <vt:lpstr>But is that it?</vt:lpstr>
      <vt:lpstr>Three solutions</vt:lpstr>
      <vt:lpstr>Supersymmetry @ the LHC</vt:lpstr>
      <vt:lpstr>Supersymmetry @ the LHC</vt:lpstr>
      <vt:lpstr>Supersymmetry @ the LHC</vt:lpstr>
      <vt:lpstr>Supersymmetry @ the LHC</vt:lpstr>
      <vt:lpstr>Supersymmetry @ the LHC</vt:lpstr>
      <vt:lpstr>Folie 22</vt:lpstr>
      <vt:lpstr>Folie 23</vt:lpstr>
      <vt:lpstr>Is that it?</vt:lpstr>
      <vt:lpstr>The future</vt:lpstr>
      <vt:lpstr>Folie 26</vt:lpstr>
      <vt:lpstr>The LHC upgrade plan</vt:lpstr>
      <vt:lpstr>Future prospects: Higgs</vt:lpstr>
      <vt:lpstr>Future prospects: SUSY</vt:lpstr>
      <vt:lpstr>Future prospects: some other examples</vt:lpstr>
      <vt:lpstr>Conclusions</vt:lpstr>
    </vt:vector>
  </TitlesOfParts>
  <Company>mpi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Mike Flowerdew</dc:creator>
  <cp:lastModifiedBy>Mike Flowerdew</cp:lastModifiedBy>
  <cp:revision>169</cp:revision>
  <dcterms:created xsi:type="dcterms:W3CDTF">2013-12-04T06:57:27Z</dcterms:created>
  <dcterms:modified xsi:type="dcterms:W3CDTF">2013-12-04T07:05:12Z</dcterms:modified>
</cp:coreProperties>
</file>